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330" r:id="rId2"/>
    <p:sldId id="256" r:id="rId3"/>
    <p:sldId id="350" r:id="rId4"/>
    <p:sldId id="351" r:id="rId5"/>
    <p:sldId id="332" r:id="rId6"/>
    <p:sldId id="341" r:id="rId7"/>
    <p:sldId id="292" r:id="rId8"/>
    <p:sldId id="321" r:id="rId9"/>
    <p:sldId id="323" r:id="rId10"/>
    <p:sldId id="306" r:id="rId11"/>
    <p:sldId id="307" r:id="rId12"/>
    <p:sldId id="336" r:id="rId13"/>
    <p:sldId id="333" r:id="rId14"/>
    <p:sldId id="337" r:id="rId15"/>
    <p:sldId id="338" r:id="rId16"/>
    <p:sldId id="334" r:id="rId17"/>
    <p:sldId id="339" r:id="rId18"/>
    <p:sldId id="340" r:id="rId19"/>
    <p:sldId id="342" r:id="rId20"/>
    <p:sldId id="344" r:id="rId21"/>
    <p:sldId id="345" r:id="rId22"/>
    <p:sldId id="346" r:id="rId23"/>
    <p:sldId id="347" r:id="rId24"/>
    <p:sldId id="348" r:id="rId25"/>
    <p:sldId id="352" r:id="rId26"/>
    <p:sldId id="349" r:id="rId27"/>
    <p:sldId id="287" r:id="rId28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E2ECEE"/>
    <a:srgbClr val="FDEAD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98" autoAdjust="0"/>
    <p:restoredTop sz="88626" autoAdjust="0"/>
  </p:normalViewPr>
  <p:slideViewPr>
    <p:cSldViewPr snapToGrid="0" showGuides="1">
      <p:cViewPr>
        <p:scale>
          <a:sx n="95" d="100"/>
          <a:sy n="95" d="100"/>
        </p:scale>
        <p:origin x="594" y="8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756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6</c:v>
                </c:pt>
                <c:pt idx="1">
                  <c:v>3.2</c:v>
                </c:pt>
                <c:pt idx="2">
                  <c:v>5</c:v>
                </c:pt>
              </c:numCache>
            </c:numRef>
          </c:val>
        </c:ser>
        <c:firstSliceAng val="0"/>
      </c:pieChart>
      <c:spPr>
        <a:noFill/>
        <a:ln w="25398">
          <a:noFill/>
        </a:ln>
      </c:spPr>
    </c:plotArea>
    <c:plotVisOnly val="1"/>
    <c:dispBlanksAs val="zero"/>
  </c:chart>
  <c:txPr>
    <a:bodyPr/>
    <a:lstStyle/>
    <a:p>
      <a:pPr>
        <a:defRPr sz="1800"/>
      </a:pPr>
      <a:endParaRPr lang="en-US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54BB5DCE-AD12-437A-8D7B-E95D3D089D14}" type="datetimeFigureOut">
              <a:rPr lang="en-US"/>
              <a:pPr>
                <a:defRPr/>
              </a:pPr>
              <a:t>9/28/2014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CC2CF046-5204-46A3-BAB4-C10E62BE1D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95ACCF-7203-4695-9C96-0972C64291B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/>
              <a:t>Speed good – allows doing more different experiments</a:t>
            </a:r>
          </a:p>
          <a:p>
            <a:r>
              <a:rPr lang="en-US" dirty="0" smtClean="0"/>
              <a:t>	1. for user</a:t>
            </a:r>
          </a:p>
          <a:p>
            <a:r>
              <a:rPr lang="en-US" dirty="0" smtClean="0"/>
              <a:t>	2. for program developer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899C3C5-D06E-485E-A8E8-0C406FC40A9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Defense friendly stochastic model: 1) Adjust stochastic</a:t>
            </a:r>
            <a:r>
              <a:rPr lang="en-US" baseline="0" dirty="0" smtClean="0"/>
              <a:t> parameters. 2)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2CF046-5204-46A3-BAB4-C10E62BE1D41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6AFAA2-65FB-4337-983F-C1BE13E20FBA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7FFDD-BD30-4C77-959C-198CCC10F315}" type="datetime1">
              <a:rPr lang="en-US"/>
              <a:pPr>
                <a:defRPr/>
              </a:pPr>
              <a:t>9/28/2014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46790-80A0-4ABF-9A54-799510AEFB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DC72E-115C-43AD-9CA9-E55958B895D2}" type="datetime1">
              <a:rPr lang="en-US"/>
              <a:pPr>
                <a:defRPr/>
              </a:pPr>
              <a:t>9/28/2014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3AB09-FCA7-4BB0-83BC-2547AD983F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86E9C-E7B2-49BB-A927-701B178135A5}" type="datetime1">
              <a:rPr lang="en-US"/>
              <a:pPr>
                <a:defRPr/>
              </a:pPr>
              <a:t>9/28/2014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332FA-9A54-43B7-9426-43966700B8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3463B-F2F7-49F6-B1D8-4AC014E05526}" type="datetime1">
              <a:rPr lang="en-US"/>
              <a:pPr>
                <a:defRPr/>
              </a:pPr>
              <a:t>9/28/2014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Mixture Solution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B1306-92D8-4297-A618-1FAE7B4D17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A297F-4557-45C2-A2D2-DEAAE1E6B7D5}" type="datetime1">
              <a:rPr lang="en-US"/>
              <a:pPr>
                <a:defRPr/>
              </a:pPr>
              <a:t>9/28/2014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F10089-43F9-4167-A05E-EC52AB95EE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76613-78EA-471A-926B-71F1A0A80B86}" type="datetime1">
              <a:rPr lang="en-US"/>
              <a:pPr>
                <a:defRPr/>
              </a:pPr>
              <a:t>9/28/2014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B5ACF-0815-42B2-9436-5958A5A14E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D3D479-0118-4F32-B77B-FB7D668FEEE4}" type="datetime1">
              <a:rPr lang="en-US"/>
              <a:pPr>
                <a:defRPr/>
              </a:pPr>
              <a:t>9/28/2014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1F7CB-49E9-41ED-9E25-6AD9D34E47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7700C-0813-434E-B5A9-08CFA5F5C92E}" type="datetime1">
              <a:rPr lang="en-US"/>
              <a:pPr>
                <a:defRPr/>
              </a:pPr>
              <a:t>9/28/2014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9C324-14BE-46B1-8C6B-E31F1717A3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98C3DB-DCB6-4757-8B8B-88DCB92B37F2}" type="datetime1">
              <a:rPr lang="en-US"/>
              <a:pPr>
                <a:defRPr/>
              </a:pPr>
              <a:t>9/28/2014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80D58B-7A6A-4A81-AE3A-0554AE5C76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E1700-32E7-4086-AEA7-C729C03E4349}" type="datetime1">
              <a:rPr lang="en-US"/>
              <a:pPr>
                <a:defRPr/>
              </a:pPr>
              <a:t>9/28/2014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ADC72-46EE-4548-B23F-02AC849EF4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30EFCD-8556-483A-80DB-D17B03187D9D}" type="datetime1">
              <a:rPr lang="en-US"/>
              <a:pPr>
                <a:defRPr/>
              </a:pPr>
              <a:t>9/28/2014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69AA6-AD96-48E3-B916-C396C52B79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95CB6C-48A9-4AEA-B69D-EE92135F3160}" type="datetime1">
              <a:rPr lang="en-US"/>
              <a:pPr>
                <a:defRPr/>
              </a:pPr>
              <a:t>9/28/2014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RMNE logic?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CE76AC6-3FED-4B41-B437-179AA5E13F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dna-view.com/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c@dna-view.com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09800"/>
            <a:ext cx="7772400" cy="1524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Probabilistic Software Workshop</a:t>
            </a:r>
            <a:b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September 29, 2014</a:t>
            </a:r>
            <a:endParaRPr lang="en-US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038600"/>
            <a:ext cx="7467600" cy="20574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683104"/>
                </a:solidFill>
              </a:rPr>
              <a:t>DNA·VIEW® Mixture Solution™</a:t>
            </a:r>
          </a:p>
          <a:p>
            <a:r>
              <a:rPr lang="en-US" sz="4000" dirty="0" smtClean="0">
                <a:solidFill>
                  <a:schemeClr val="accent6">
                    <a:lumMod val="75000"/>
                  </a:schemeClr>
                </a:solidFill>
              </a:rPr>
              <a:t>Charles H. Brenner, Ph.D.</a:t>
            </a:r>
            <a:endParaRPr lang="en-US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9144000" cy="2334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48770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does Mixture Solution work?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r>
              <a:rPr lang="en-US" dirty="0" smtClean="0"/>
              <a:t>Mixture profile = observed alleles &amp; intensities</a:t>
            </a:r>
          </a:p>
          <a:p>
            <a:r>
              <a:rPr lang="en-US" dirty="0" smtClean="0"/>
              <a:t>Compare hypotheses H</a:t>
            </a:r>
            <a:r>
              <a:rPr lang="en-US" baseline="-25000" dirty="0" smtClean="0"/>
              <a:t>p</a:t>
            </a:r>
            <a:r>
              <a:rPr lang="en-US" dirty="0" smtClean="0"/>
              <a:t> &amp; </a:t>
            </a:r>
            <a:r>
              <a:rPr lang="en-US" dirty="0" err="1" smtClean="0"/>
              <a:t>H</a:t>
            </a:r>
            <a:r>
              <a:rPr lang="en-US" baseline="-25000" dirty="0" err="1" smtClean="0"/>
              <a:t>d</a:t>
            </a:r>
            <a:r>
              <a:rPr lang="en-US" dirty="0" smtClean="0"/>
              <a:t>; </a:t>
            </a:r>
          </a:p>
          <a:p>
            <a:pPr lvl="1"/>
            <a:r>
              <a:rPr lang="en-US" dirty="0" smtClean="0"/>
              <a:t>Hypotheses H</a:t>
            </a:r>
            <a:r>
              <a:rPr lang="en-US" baseline="-25000" dirty="0" smtClean="0"/>
              <a:t>i</a:t>
            </a:r>
            <a:r>
              <a:rPr lang="en-US" dirty="0" smtClean="0"/>
              <a:t> are e.g.: “Mixture is explained as references C, T, &amp; maybe some unknowns.”</a:t>
            </a:r>
          </a:p>
          <a:p>
            <a:pPr lvl="1"/>
            <a:r>
              <a:rPr lang="en-US" dirty="0" smtClean="0"/>
              <a:t>LR (likelihood ratio) is a ratio of L’s (likelihoods):</a:t>
            </a:r>
            <a:endParaRPr lang="en-US" sz="2800" dirty="0" smtClean="0"/>
          </a:p>
          <a:p>
            <a:pPr lvl="2">
              <a:buFont typeface="Arial" pitchFamily="34" charset="0"/>
              <a:buNone/>
            </a:pPr>
            <a:endParaRPr lang="en-US" sz="28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269FE94-AF50-4061-B2D7-4C4619DEDCA8}" type="datetime1">
              <a:rPr lang="en-US"/>
              <a:pPr>
                <a:defRPr/>
              </a:pPr>
              <a:t>9/28/2014</a:t>
            </a:fld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990600" y="4232274"/>
          <a:ext cx="6832278" cy="1025526"/>
        </p:xfrm>
        <a:graphic>
          <a:graphicData uri="http://schemas.openxmlformats.org/presentationml/2006/ole">
            <p:oleObj spid="_x0000_s2050" name="Equation" r:id="rId3" imgW="3047760" imgH="457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What goes into calculating 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2400" dirty="0" smtClean="0"/>
              <a:t>DNA profiles: mixture (including peak height); references.</a:t>
            </a:r>
          </a:p>
          <a:p>
            <a:pPr>
              <a:defRPr/>
            </a:pPr>
            <a:r>
              <a:rPr lang="en-US" sz="2400" dirty="0" smtClean="0"/>
              <a:t>There are some “nuisance variables”: </a:t>
            </a:r>
          </a:p>
          <a:p>
            <a:pPr marL="971550" lvl="1" indent="-514350">
              <a:buClr>
                <a:schemeClr val="tx2">
                  <a:lumMod val="75000"/>
                </a:schemeClr>
              </a:buClr>
              <a:buFont typeface="+mj-lt"/>
              <a:buAutoNum type="alphaLcParenR"/>
              <a:defRPr/>
            </a:pPr>
            <a:r>
              <a:rPr lang="en-US" sz="2000" dirty="0" smtClean="0"/>
              <a:t># of unknowns</a:t>
            </a:r>
          </a:p>
          <a:p>
            <a:pPr marL="971550" lvl="1" indent="-514350">
              <a:buClr>
                <a:schemeClr val="tx2">
                  <a:lumMod val="75000"/>
                </a:schemeClr>
              </a:buClr>
              <a:buFont typeface="+mj-lt"/>
              <a:buAutoNum type="alphaLcParenR"/>
              <a:defRPr/>
            </a:pPr>
            <a:r>
              <a:rPr lang="en-US" sz="2000" dirty="0" smtClean="0"/>
              <a:t>Genotypes of unknowns</a:t>
            </a:r>
          </a:p>
          <a:p>
            <a:pPr marL="971550" lvl="1" indent="-514350">
              <a:buClr>
                <a:schemeClr val="tx2">
                  <a:lumMod val="75000"/>
                </a:schemeClr>
              </a:buClr>
              <a:buFont typeface="+mj-lt"/>
              <a:buAutoNum type="alphaLcParenR"/>
              <a:defRPr/>
            </a:pPr>
            <a:r>
              <a:rPr lang="en-US" sz="2000" dirty="0" smtClean="0"/>
              <a:t>Mixture contributor proportions for references &amp; unknowns</a:t>
            </a:r>
          </a:p>
          <a:p>
            <a:pPr marL="971550" lvl="1" indent="-514350">
              <a:buClr>
                <a:schemeClr val="tx2">
                  <a:lumMod val="75000"/>
                </a:schemeClr>
              </a:buClr>
              <a:buFont typeface="+mj-lt"/>
              <a:buAutoNum type="alphaLcParenR"/>
              <a:defRPr/>
            </a:pPr>
            <a:r>
              <a:rPr lang="en-US" sz="2000" dirty="0" smtClean="0"/>
              <a:t>Race of each unknown</a:t>
            </a:r>
          </a:p>
          <a:p>
            <a:pPr marL="571500" indent="-514350">
              <a:defRPr/>
            </a:pPr>
            <a:r>
              <a:rPr lang="en-US" sz="2400" dirty="0" smtClean="0"/>
              <a:t>Atomic calculation = Pr(Mixture | references &amp; specific a-d)</a:t>
            </a:r>
          </a:p>
          <a:p>
            <a:pPr marL="571500" indent="-514350">
              <a:defRPr/>
            </a:pPr>
            <a:r>
              <a:rPr lang="en-US" sz="2400" dirty="0" smtClean="0"/>
              <a:t>L = Atomic calc &amp; eliminate all nuisance variables either by</a:t>
            </a:r>
          </a:p>
          <a:p>
            <a:pPr marL="971550" lvl="1" indent="-514350">
              <a:defRPr/>
            </a:pPr>
            <a:r>
              <a:rPr lang="en-US" sz="2000" dirty="0" smtClean="0"/>
              <a:t>Optimizing – find &amp; use best value (races, # unknowns), or </a:t>
            </a:r>
          </a:p>
          <a:p>
            <a:pPr marL="971550" lvl="1" indent="-514350">
              <a:defRPr/>
            </a:pPr>
            <a:r>
              <a:rPr lang="en-US" sz="2000" dirty="0" smtClean="0"/>
              <a:t>Averaging over all possible values (genotypes, mixture proportions)</a:t>
            </a:r>
          </a:p>
          <a:p>
            <a:pPr marL="1371600" lvl="2" indent="-514350">
              <a:buFont typeface="Arial" pitchFamily="34" charset="0"/>
              <a:buNone/>
              <a:defRPr/>
            </a:pPr>
            <a:r>
              <a:rPr lang="en-US" sz="1800" dirty="0" smtClean="0"/>
              <a:t>E.g. consider all 10</a:t>
            </a:r>
            <a:r>
              <a:rPr lang="en-US" sz="1800" baseline="30000" dirty="0" smtClean="0"/>
              <a:t>39</a:t>
            </a:r>
            <a:r>
              <a:rPr lang="en-US" sz="1800" dirty="0" smtClean="0"/>
              <a:t> genotypic combinations of 3 unknowns</a:t>
            </a:r>
          </a:p>
          <a:p>
            <a:pPr marL="571500" indent="-514350">
              <a:buFont typeface="+mj-lt"/>
              <a:buAutoNum type="alphaLcParenR"/>
              <a:defRPr/>
            </a:pP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269FE94-AF50-4061-B2D7-4C4619DEDCA8}" type="datetime1">
              <a:rPr lang="en-US"/>
              <a:pPr>
                <a:defRPr/>
              </a:pPr>
              <a:t>9/28/2014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212733" y="2464582"/>
            <a:ext cx="82586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  <a:scene3d>
              <a:camera prst="orthographicFront">
                <a:rot lat="1683599" lon="20023153" rev="514126"/>
              </a:camera>
              <a:lightRig rig="threePt" dir="t"/>
            </a:scene3d>
            <a:sp3d contourW="12700">
              <a:contourClr>
                <a:schemeClr val="tx2"/>
              </a:contourClr>
            </a:sp3d>
          </a:bodyPr>
          <a:lstStyle/>
          <a:p>
            <a:pPr>
              <a:defRPr/>
            </a:pPr>
            <a:r>
              <a:rPr lang="en-US" dirty="0"/>
              <a:t>0?  2?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43400" y="2848428"/>
            <a:ext cx="3074988" cy="3698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C00000"/>
                </a:solidFill>
              </a:rPr>
              <a:t>(11,12)(11,13)   (8,9.3)(9,10)</a:t>
            </a:r>
          </a:p>
        </p:txBody>
      </p:sp>
      <p:graphicFrame>
        <p:nvGraphicFramePr>
          <p:cNvPr id="21" name="Chart 20"/>
          <p:cNvGraphicFramePr>
            <a:graphicFrameLocks/>
          </p:cNvGraphicFramePr>
          <p:nvPr/>
        </p:nvGraphicFramePr>
        <p:xfrm>
          <a:off x="7721600" y="2971800"/>
          <a:ext cx="1193800" cy="99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3" name="Group 12"/>
          <p:cNvGrpSpPr/>
          <p:nvPr/>
        </p:nvGrpSpPr>
        <p:grpSpPr>
          <a:xfrm>
            <a:off x="4114801" y="3505311"/>
            <a:ext cx="1810511" cy="548640"/>
            <a:chOff x="4114801" y="3505311"/>
            <a:chExt cx="1810511" cy="548640"/>
          </a:xfrm>
        </p:grpSpPr>
        <p:pic>
          <p:nvPicPr>
            <p:cNvPr id="9" name="Picture 8" descr="European hatted man.jpg"/>
            <p:cNvPicPr>
              <a:picLocks noChangeAspect="1"/>
            </p:cNvPicPr>
            <p:nvPr/>
          </p:nvPicPr>
          <p:blipFill>
            <a:blip r:embed="rId3" cstate="print"/>
            <a:srcRect l="23105" r="30686" b="12088"/>
            <a:stretch>
              <a:fillRect/>
            </a:stretch>
          </p:blipFill>
          <p:spPr>
            <a:xfrm>
              <a:off x="5486400" y="3505311"/>
              <a:ext cx="438912" cy="548640"/>
            </a:xfrm>
            <a:prstGeom prst="rect">
              <a:avLst/>
            </a:prstGeom>
          </p:spPr>
        </p:pic>
        <p:pic>
          <p:nvPicPr>
            <p:cNvPr id="10" name="Picture 9" descr="Shalamasi man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88877" y="3505311"/>
              <a:ext cx="393895" cy="548640"/>
            </a:xfrm>
            <a:prstGeom prst="rect">
              <a:avLst/>
            </a:prstGeom>
          </p:spPr>
        </p:pic>
        <p:pic>
          <p:nvPicPr>
            <p:cNvPr id="11" name="Picture 10" descr="AmerInd Girls.jpg"/>
            <p:cNvPicPr>
              <a:picLocks noChangeAspect="1"/>
            </p:cNvPicPr>
            <p:nvPr/>
          </p:nvPicPr>
          <p:blipFill>
            <a:blip r:embed="rId5" cstate="print"/>
            <a:srcRect l="17647" t="4324" r="54902" b="35135"/>
            <a:stretch>
              <a:fillRect/>
            </a:stretch>
          </p:blipFill>
          <p:spPr>
            <a:xfrm>
              <a:off x="4114801" y="3505311"/>
              <a:ext cx="365759" cy="54864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3"/>
      <p:bldP spid="6" grpId="0" uiExpand="1" animBg="1"/>
      <p:bldGraphic spid="21" grpId="0" uiExpand="1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 aids</a:t>
            </a:r>
            <a:br>
              <a:rPr lang="en-US" dirty="0" smtClean="0"/>
            </a:b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Car owner, suspect #2 &amp; unknown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9/28/2014</a:t>
            </a:fld>
            <a:endParaRPr lang="en-US"/>
          </a:p>
        </p:txBody>
      </p:sp>
      <p:pic>
        <p:nvPicPr>
          <p:cNvPr id="10" name="Content Placeholder 9" descr="Epg visual aid example CTunk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39390"/>
          <a:stretch>
            <a:fillRect/>
          </a:stretch>
        </p:blipFill>
        <p:spPr>
          <a:xfrm>
            <a:off x="1111578" y="1429506"/>
            <a:ext cx="6920845" cy="5428494"/>
          </a:xfrm>
        </p:spPr>
      </p:pic>
      <p:grpSp>
        <p:nvGrpSpPr>
          <p:cNvPr id="5" name="Group 23"/>
          <p:cNvGrpSpPr/>
          <p:nvPr/>
        </p:nvGrpSpPr>
        <p:grpSpPr>
          <a:xfrm>
            <a:off x="1530755" y="2639312"/>
            <a:ext cx="1093912" cy="1373888"/>
            <a:chOff x="4104622" y="1149178"/>
            <a:chExt cx="831830" cy="998770"/>
          </a:xfrm>
        </p:grpSpPr>
        <p:sp>
          <p:nvSpPr>
            <p:cNvPr id="6" name="Freeform 5"/>
            <p:cNvSpPr/>
            <p:nvPr/>
          </p:nvSpPr>
          <p:spPr>
            <a:xfrm>
              <a:off x="4104622" y="1149178"/>
              <a:ext cx="831830" cy="936797"/>
            </a:xfrm>
            <a:custGeom>
              <a:avLst/>
              <a:gdLst>
                <a:gd name="connsiteX0" fmla="*/ 0 w 642551"/>
                <a:gd name="connsiteY0" fmla="*/ 0 h 951471"/>
                <a:gd name="connsiteX1" fmla="*/ 642551 w 642551"/>
                <a:gd name="connsiteY1" fmla="*/ 951471 h 951471"/>
                <a:gd name="connsiteX0" fmla="*/ 0 w 642551"/>
                <a:gd name="connsiteY0" fmla="*/ 0 h 951471"/>
                <a:gd name="connsiteX1" fmla="*/ 642551 w 642551"/>
                <a:gd name="connsiteY1" fmla="*/ 951471 h 951471"/>
                <a:gd name="connsiteX0" fmla="*/ 207886 w 850437"/>
                <a:gd name="connsiteY0" fmla="*/ 0 h 951471"/>
                <a:gd name="connsiteX1" fmla="*/ 850437 w 850437"/>
                <a:gd name="connsiteY1" fmla="*/ 951471 h 951471"/>
                <a:gd name="connsiteX0" fmla="*/ 207886 w 831830"/>
                <a:gd name="connsiteY0" fmla="*/ 0 h 936797"/>
                <a:gd name="connsiteX1" fmla="*/ 831830 w 831830"/>
                <a:gd name="connsiteY1" fmla="*/ 936797 h 936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31830" h="936797">
                  <a:moveTo>
                    <a:pt x="207886" y="0"/>
                  </a:moveTo>
                  <a:cubicBezTo>
                    <a:pt x="0" y="612125"/>
                    <a:pt x="364817" y="771140"/>
                    <a:pt x="831830" y="936797"/>
                  </a:cubicBezTo>
                </a:path>
              </a:pathLst>
            </a:custGeom>
            <a:ln w="25400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4347525" y="1757364"/>
              <a:ext cx="264095" cy="390584"/>
            </a:xfrm>
            <a:custGeom>
              <a:avLst/>
              <a:gdLst>
                <a:gd name="connsiteX0" fmla="*/ 0 w 642551"/>
                <a:gd name="connsiteY0" fmla="*/ 0 h 951471"/>
                <a:gd name="connsiteX1" fmla="*/ 642551 w 642551"/>
                <a:gd name="connsiteY1" fmla="*/ 951471 h 951471"/>
                <a:gd name="connsiteX0" fmla="*/ 0 w 363094"/>
                <a:gd name="connsiteY0" fmla="*/ 0 h 961596"/>
                <a:gd name="connsiteX1" fmla="*/ 363094 w 363094"/>
                <a:gd name="connsiteY1" fmla="*/ 961596 h 961596"/>
                <a:gd name="connsiteX0" fmla="*/ 0 w 745335"/>
                <a:gd name="connsiteY0" fmla="*/ 0 h 961596"/>
                <a:gd name="connsiteX1" fmla="*/ 363094 w 745335"/>
                <a:gd name="connsiteY1" fmla="*/ 961596 h 961596"/>
                <a:gd name="connsiteX0" fmla="*/ 0 w 465879"/>
                <a:gd name="connsiteY0" fmla="*/ 0 h 951468"/>
                <a:gd name="connsiteX1" fmla="*/ 83638 w 465879"/>
                <a:gd name="connsiteY1" fmla="*/ 951468 h 951468"/>
                <a:gd name="connsiteX0" fmla="*/ 0 w 530373"/>
                <a:gd name="connsiteY0" fmla="*/ 0 h 932302"/>
                <a:gd name="connsiteX1" fmla="*/ 148132 w 530373"/>
                <a:gd name="connsiteY1" fmla="*/ 932302 h 932302"/>
                <a:gd name="connsiteX0" fmla="*/ 0 w 470178"/>
                <a:gd name="connsiteY0" fmla="*/ 0 h 932302"/>
                <a:gd name="connsiteX1" fmla="*/ 148132 w 470178"/>
                <a:gd name="connsiteY1" fmla="*/ 932302 h 932302"/>
                <a:gd name="connsiteX0" fmla="*/ 0 w 448679"/>
                <a:gd name="connsiteY0" fmla="*/ 0 h 919524"/>
                <a:gd name="connsiteX1" fmla="*/ 126633 w 448679"/>
                <a:gd name="connsiteY1" fmla="*/ 919524 h 919524"/>
                <a:gd name="connsiteX0" fmla="*/ 0 w 448679"/>
                <a:gd name="connsiteY0" fmla="*/ 0 h 919524"/>
                <a:gd name="connsiteX1" fmla="*/ 126633 w 448679"/>
                <a:gd name="connsiteY1" fmla="*/ 919524 h 919524"/>
                <a:gd name="connsiteX0" fmla="*/ 0 w 427182"/>
                <a:gd name="connsiteY0" fmla="*/ 0 h 938690"/>
                <a:gd name="connsiteX1" fmla="*/ 105136 w 427182"/>
                <a:gd name="connsiteY1" fmla="*/ 938690 h 938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7182" h="938690">
                  <a:moveTo>
                    <a:pt x="0" y="0"/>
                  </a:moveTo>
                  <a:cubicBezTo>
                    <a:pt x="194125" y="320533"/>
                    <a:pt x="427182" y="587806"/>
                    <a:pt x="105136" y="938690"/>
                  </a:cubicBezTo>
                </a:path>
              </a:pathLst>
            </a:custGeom>
            <a:ln w="25400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16"/>
          <p:cNvGrpSpPr/>
          <p:nvPr/>
        </p:nvGrpSpPr>
        <p:grpSpPr>
          <a:xfrm>
            <a:off x="2476500" y="2718330"/>
            <a:ext cx="4279900" cy="1701270"/>
            <a:chOff x="4914900" y="1414463"/>
            <a:chExt cx="3216276" cy="948339"/>
          </a:xfrm>
        </p:grpSpPr>
        <p:sp>
          <p:nvSpPr>
            <p:cNvPr id="9" name="Freeform 8"/>
            <p:cNvSpPr/>
            <p:nvPr/>
          </p:nvSpPr>
          <p:spPr>
            <a:xfrm>
              <a:off x="4914900" y="1414463"/>
              <a:ext cx="3216276" cy="914400"/>
            </a:xfrm>
            <a:custGeom>
              <a:avLst/>
              <a:gdLst>
                <a:gd name="connsiteX0" fmla="*/ 0 w 3105150"/>
                <a:gd name="connsiteY0" fmla="*/ 0 h 862012"/>
                <a:gd name="connsiteX1" fmla="*/ 2457450 w 3105150"/>
                <a:gd name="connsiteY1" fmla="*/ 509587 h 862012"/>
                <a:gd name="connsiteX2" fmla="*/ 2828925 w 3105150"/>
                <a:gd name="connsiteY2" fmla="*/ 862012 h 862012"/>
                <a:gd name="connsiteX3" fmla="*/ 2828925 w 3105150"/>
                <a:gd name="connsiteY3" fmla="*/ 862012 h 862012"/>
                <a:gd name="connsiteX4" fmla="*/ 3105150 w 3105150"/>
                <a:gd name="connsiteY4" fmla="*/ 823912 h 862012"/>
                <a:gd name="connsiteX0" fmla="*/ 0 w 3105150"/>
                <a:gd name="connsiteY0" fmla="*/ 0 h 862012"/>
                <a:gd name="connsiteX1" fmla="*/ 2457450 w 3105150"/>
                <a:gd name="connsiteY1" fmla="*/ 509587 h 862012"/>
                <a:gd name="connsiteX2" fmla="*/ 2828925 w 3105150"/>
                <a:gd name="connsiteY2" fmla="*/ 862012 h 862012"/>
                <a:gd name="connsiteX3" fmla="*/ 3105150 w 3105150"/>
                <a:gd name="connsiteY3" fmla="*/ 823912 h 862012"/>
                <a:gd name="connsiteX0" fmla="*/ 0 w 3105150"/>
                <a:gd name="connsiteY0" fmla="*/ 0 h 823912"/>
                <a:gd name="connsiteX1" fmla="*/ 2457450 w 3105150"/>
                <a:gd name="connsiteY1" fmla="*/ 509587 h 823912"/>
                <a:gd name="connsiteX2" fmla="*/ 3105150 w 3105150"/>
                <a:gd name="connsiteY2" fmla="*/ 823912 h 823912"/>
                <a:gd name="connsiteX0" fmla="*/ 0 w 3105150"/>
                <a:gd name="connsiteY0" fmla="*/ 0 h 823912"/>
                <a:gd name="connsiteX1" fmla="*/ 2457450 w 3105150"/>
                <a:gd name="connsiteY1" fmla="*/ 509587 h 823912"/>
                <a:gd name="connsiteX2" fmla="*/ 3105150 w 3105150"/>
                <a:gd name="connsiteY2" fmla="*/ 823912 h 823912"/>
                <a:gd name="connsiteX0" fmla="*/ 0 w 3105150"/>
                <a:gd name="connsiteY0" fmla="*/ 0 h 823912"/>
                <a:gd name="connsiteX1" fmla="*/ 2457450 w 3105150"/>
                <a:gd name="connsiteY1" fmla="*/ 509587 h 823912"/>
                <a:gd name="connsiteX2" fmla="*/ 3105150 w 3105150"/>
                <a:gd name="connsiteY2" fmla="*/ 823912 h 823912"/>
                <a:gd name="connsiteX0" fmla="*/ 0 w 3265488"/>
                <a:gd name="connsiteY0" fmla="*/ 0 h 823912"/>
                <a:gd name="connsiteX1" fmla="*/ 2747963 w 3265488"/>
                <a:gd name="connsiteY1" fmla="*/ 242887 h 823912"/>
                <a:gd name="connsiteX2" fmla="*/ 3105150 w 3265488"/>
                <a:gd name="connsiteY2" fmla="*/ 823912 h 823912"/>
                <a:gd name="connsiteX0" fmla="*/ 0 w 3232944"/>
                <a:gd name="connsiteY0" fmla="*/ 0 h 914400"/>
                <a:gd name="connsiteX1" fmla="*/ 2747963 w 3232944"/>
                <a:gd name="connsiteY1" fmla="*/ 242887 h 914400"/>
                <a:gd name="connsiteX2" fmla="*/ 2909887 w 3232944"/>
                <a:gd name="connsiteY2" fmla="*/ 914400 h 914400"/>
                <a:gd name="connsiteX0" fmla="*/ 0 w 3260725"/>
                <a:gd name="connsiteY0" fmla="*/ 0 h 914400"/>
                <a:gd name="connsiteX1" fmla="*/ 2747963 w 3260725"/>
                <a:gd name="connsiteY1" fmla="*/ 242887 h 914400"/>
                <a:gd name="connsiteX2" fmla="*/ 2909887 w 3260725"/>
                <a:gd name="connsiteY2" fmla="*/ 914400 h 914400"/>
                <a:gd name="connsiteX0" fmla="*/ 0 w 3216276"/>
                <a:gd name="connsiteY0" fmla="*/ 0 h 914400"/>
                <a:gd name="connsiteX1" fmla="*/ 2747963 w 3216276"/>
                <a:gd name="connsiteY1" fmla="*/ 242887 h 914400"/>
                <a:gd name="connsiteX2" fmla="*/ 2809875 w 3216276"/>
                <a:gd name="connsiteY2" fmla="*/ 914400 h 914400"/>
                <a:gd name="connsiteX0" fmla="*/ 0 w 3216276"/>
                <a:gd name="connsiteY0" fmla="*/ 0 h 914400"/>
                <a:gd name="connsiteX1" fmla="*/ 2747963 w 3216276"/>
                <a:gd name="connsiteY1" fmla="*/ 242887 h 914400"/>
                <a:gd name="connsiteX2" fmla="*/ 2809875 w 3216276"/>
                <a:gd name="connsiteY2" fmla="*/ 91440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216276" h="914400">
                  <a:moveTo>
                    <a:pt x="0" y="0"/>
                  </a:moveTo>
                  <a:cubicBezTo>
                    <a:pt x="426243" y="292496"/>
                    <a:pt x="2279651" y="90487"/>
                    <a:pt x="2747963" y="242887"/>
                  </a:cubicBezTo>
                  <a:cubicBezTo>
                    <a:pt x="3216276" y="395287"/>
                    <a:pt x="2974975" y="734616"/>
                    <a:pt x="2809875" y="914400"/>
                  </a:cubicBezTo>
                </a:path>
              </a:pathLst>
            </a:custGeom>
            <a:ln w="25400">
              <a:solidFill>
                <a:schemeClr val="tx2">
                  <a:lumMod val="50000"/>
                </a:schemeClr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6356350" y="1590787"/>
              <a:ext cx="673100" cy="772015"/>
            </a:xfrm>
            <a:custGeom>
              <a:avLst/>
              <a:gdLst>
                <a:gd name="connsiteX0" fmla="*/ 0 w 433387"/>
                <a:gd name="connsiteY0" fmla="*/ 0 h 752475"/>
                <a:gd name="connsiteX1" fmla="*/ 433387 w 433387"/>
                <a:gd name="connsiteY1" fmla="*/ 752475 h 752475"/>
                <a:gd name="connsiteX0" fmla="*/ 0 w 452324"/>
                <a:gd name="connsiteY0" fmla="*/ 0 h 760591"/>
                <a:gd name="connsiteX1" fmla="*/ 452324 w 452324"/>
                <a:gd name="connsiteY1" fmla="*/ 760591 h 760591"/>
                <a:gd name="connsiteX0" fmla="*/ 0 w 452324"/>
                <a:gd name="connsiteY0" fmla="*/ 0 h 760591"/>
                <a:gd name="connsiteX1" fmla="*/ 452324 w 452324"/>
                <a:gd name="connsiteY1" fmla="*/ 760591 h 760591"/>
                <a:gd name="connsiteX0" fmla="*/ 0 w 673100"/>
                <a:gd name="connsiteY0" fmla="*/ 0 h 771413"/>
                <a:gd name="connsiteX1" fmla="*/ 673100 w 673100"/>
                <a:gd name="connsiteY1" fmla="*/ 771413 h 771413"/>
                <a:gd name="connsiteX0" fmla="*/ 0 w 673100"/>
                <a:gd name="connsiteY0" fmla="*/ 0 h 772015"/>
                <a:gd name="connsiteX1" fmla="*/ 673100 w 673100"/>
                <a:gd name="connsiteY1" fmla="*/ 771413 h 772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3100" h="772015">
                  <a:moveTo>
                    <a:pt x="0" y="0"/>
                  </a:moveTo>
                  <a:cubicBezTo>
                    <a:pt x="204882" y="15461"/>
                    <a:pt x="84063" y="772015"/>
                    <a:pt x="673100" y="771413"/>
                  </a:cubicBezTo>
                </a:path>
              </a:pathLst>
            </a:custGeom>
            <a:ln w="25400">
              <a:solidFill>
                <a:schemeClr val="tx2">
                  <a:lumMod val="50000"/>
                </a:schemeClr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7"/>
          <p:cNvGrpSpPr/>
          <p:nvPr/>
        </p:nvGrpSpPr>
        <p:grpSpPr>
          <a:xfrm>
            <a:off x="2089573" y="2899145"/>
            <a:ext cx="3887893" cy="1571255"/>
            <a:chOff x="4511040" y="1457498"/>
            <a:chExt cx="3103418" cy="1059709"/>
          </a:xfrm>
        </p:grpSpPr>
        <p:sp>
          <p:nvSpPr>
            <p:cNvPr id="13" name="Freeform 12"/>
            <p:cNvSpPr/>
            <p:nvPr/>
          </p:nvSpPr>
          <p:spPr>
            <a:xfrm>
              <a:off x="4511040" y="1457498"/>
              <a:ext cx="3103418" cy="681644"/>
            </a:xfrm>
            <a:custGeom>
              <a:avLst/>
              <a:gdLst>
                <a:gd name="connsiteX0" fmla="*/ 0 w 3103418"/>
                <a:gd name="connsiteY0" fmla="*/ 0 h 681644"/>
                <a:gd name="connsiteX1" fmla="*/ 3103418 w 3103418"/>
                <a:gd name="connsiteY1" fmla="*/ 681644 h 681644"/>
                <a:gd name="connsiteX0" fmla="*/ 0 w 3103418"/>
                <a:gd name="connsiteY0" fmla="*/ 0 h 681644"/>
                <a:gd name="connsiteX1" fmla="*/ 3103418 w 3103418"/>
                <a:gd name="connsiteY1" fmla="*/ 681644 h 681644"/>
                <a:gd name="connsiteX0" fmla="*/ 0 w 3103418"/>
                <a:gd name="connsiteY0" fmla="*/ 0 h 681644"/>
                <a:gd name="connsiteX1" fmla="*/ 3103418 w 3103418"/>
                <a:gd name="connsiteY1" fmla="*/ 681644 h 681644"/>
                <a:gd name="connsiteX0" fmla="*/ 0 w 3103418"/>
                <a:gd name="connsiteY0" fmla="*/ 0 h 681644"/>
                <a:gd name="connsiteX1" fmla="*/ 3103418 w 3103418"/>
                <a:gd name="connsiteY1" fmla="*/ 681644 h 681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103418" h="681644">
                  <a:moveTo>
                    <a:pt x="0" y="0"/>
                  </a:moveTo>
                  <a:cubicBezTo>
                    <a:pt x="36946" y="210589"/>
                    <a:pt x="2600959" y="27103"/>
                    <a:pt x="3103418" y="681644"/>
                  </a:cubicBezTo>
                </a:path>
              </a:pathLst>
            </a:custGeom>
            <a:ln w="25400">
              <a:solidFill>
                <a:srgbClr val="C0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6758248" y="1745153"/>
              <a:ext cx="562557" cy="772054"/>
            </a:xfrm>
            <a:custGeom>
              <a:avLst/>
              <a:gdLst>
                <a:gd name="connsiteX0" fmla="*/ 0 w 3103418"/>
                <a:gd name="connsiteY0" fmla="*/ 0 h 681644"/>
                <a:gd name="connsiteX1" fmla="*/ 3103418 w 3103418"/>
                <a:gd name="connsiteY1" fmla="*/ 681644 h 681644"/>
                <a:gd name="connsiteX0" fmla="*/ 0 w 3231098"/>
                <a:gd name="connsiteY0" fmla="*/ 0 h 681644"/>
                <a:gd name="connsiteX1" fmla="*/ 3103418 w 3231098"/>
                <a:gd name="connsiteY1" fmla="*/ 681644 h 681644"/>
                <a:gd name="connsiteX0" fmla="*/ 0 w 3231098"/>
                <a:gd name="connsiteY0" fmla="*/ 0 h 681644"/>
                <a:gd name="connsiteX1" fmla="*/ 3103418 w 3231098"/>
                <a:gd name="connsiteY1" fmla="*/ 681644 h 681644"/>
                <a:gd name="connsiteX0" fmla="*/ 0 w 3231098"/>
                <a:gd name="connsiteY0" fmla="*/ 0 h 727480"/>
                <a:gd name="connsiteX1" fmla="*/ 3023542 w 3231098"/>
                <a:gd name="connsiteY1" fmla="*/ 727480 h 727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31098" h="727480">
                  <a:moveTo>
                    <a:pt x="0" y="0"/>
                  </a:moveTo>
                  <a:cubicBezTo>
                    <a:pt x="3231098" y="132209"/>
                    <a:pt x="2827783" y="382326"/>
                    <a:pt x="3023542" y="727480"/>
                  </a:cubicBezTo>
                </a:path>
              </a:pathLst>
            </a:custGeom>
            <a:ln w="25400">
              <a:solidFill>
                <a:srgbClr val="C0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7223109" y="2710748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expected height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7126759" y="2844887"/>
            <a:ext cx="86498" cy="284205"/>
          </a:xfrm>
          <a:prstGeom prst="rect">
            <a:avLst/>
          </a:prstGeom>
          <a:solidFill>
            <a:srgbClr val="E0ED65">
              <a:alpha val="56863"/>
            </a:srgb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7126205" y="2745001"/>
            <a:ext cx="86498" cy="99753"/>
          </a:xfrm>
          <a:prstGeom prst="rect">
            <a:avLst/>
          </a:prstGeom>
          <a:solidFill>
            <a:schemeClr val="accent2">
              <a:lumMod val="40000"/>
              <a:lumOff val="60000"/>
              <a:alpha val="56863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 aids</a:t>
            </a:r>
            <a:br>
              <a:rPr lang="en-US" dirty="0" smtClean="0"/>
            </a:b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contributor proportions &amp; EPG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9/28/2014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Epg visual aid example.png"/>
          <p:cNvPicPr>
            <a:picLocks noChangeAspect="1"/>
          </p:cNvPicPr>
          <p:nvPr/>
        </p:nvPicPr>
        <p:blipFill>
          <a:blip r:embed="rId2" cstate="print"/>
          <a:srcRect l="9739" t="22222" r="24118" b="49545"/>
          <a:stretch>
            <a:fillRect/>
          </a:stretch>
        </p:blipFill>
        <p:spPr>
          <a:xfrm>
            <a:off x="295656" y="1524000"/>
            <a:ext cx="8552688" cy="472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 aids</a:t>
            </a:r>
            <a:br>
              <a:rPr lang="en-US" dirty="0" smtClean="0"/>
            </a:b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Car owner &amp; 2 unknowns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9/28/2014</a:t>
            </a:fld>
            <a:endParaRPr lang="en-US"/>
          </a:p>
        </p:txBody>
      </p:sp>
      <p:pic>
        <p:nvPicPr>
          <p:cNvPr id="6" name="Content Placeholder 5" descr="Epg visual aid example C 2unk races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6836" b="34339"/>
          <a:stretch>
            <a:fillRect/>
          </a:stretch>
        </p:blipFill>
        <p:spPr>
          <a:xfrm>
            <a:off x="302840" y="1463040"/>
            <a:ext cx="8538321" cy="539496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Visual aids</a:t>
            </a:r>
            <a:br>
              <a:rPr lang="en-US" dirty="0" smtClean="0"/>
            </a:b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Stochastic variation model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9/28/2014</a:t>
            </a:fld>
            <a:endParaRPr lang="en-US"/>
          </a:p>
        </p:txBody>
      </p:sp>
      <p:pic>
        <p:nvPicPr>
          <p:cNvPr id="7" name="Content Placeholder 6" descr="Stochastic variation model_Page_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48825"/>
          <a:stretch>
            <a:fillRect/>
          </a:stretch>
        </p:blipFill>
        <p:spPr>
          <a:xfrm>
            <a:off x="89763" y="1656528"/>
            <a:ext cx="8964475" cy="3544944"/>
          </a:xfrm>
        </p:spPr>
      </p:pic>
      <p:sp>
        <p:nvSpPr>
          <p:cNvPr id="8" name="TextBox 7"/>
          <p:cNvSpPr txBox="1"/>
          <p:nvPr/>
        </p:nvSpPr>
        <p:spPr>
          <a:xfrm>
            <a:off x="3775734" y="2514600"/>
            <a:ext cx="2853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One </a:t>
            </a:r>
            <a:r>
              <a:rPr lang="el-GR" dirty="0" smtClean="0"/>
              <a:t>σ</a:t>
            </a:r>
            <a:r>
              <a:rPr lang="en-US" dirty="0" smtClean="0"/>
              <a:t> of peak height ratio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Input &amp; output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400" dirty="0" smtClean="0"/>
              <a:t>Import mixture &amp; reference profiles</a:t>
            </a:r>
          </a:p>
          <a:p>
            <a:pPr lvl="2"/>
            <a:r>
              <a:rPr lang="en-US" sz="1800" dirty="0" smtClean="0"/>
              <a:t>Allele calls, peak heights, etc</a:t>
            </a:r>
          </a:p>
          <a:p>
            <a:pPr lvl="3"/>
            <a:r>
              <a:rPr lang="en-US" dirty="0" smtClean="0"/>
              <a:t>Osiris or </a:t>
            </a:r>
            <a:r>
              <a:rPr lang="en-US" dirty="0" err="1" smtClean="0"/>
              <a:t>GeneMapper</a:t>
            </a:r>
            <a:endParaRPr lang="en-US" dirty="0" smtClean="0"/>
          </a:p>
          <a:p>
            <a:pPr lvl="2"/>
            <a:r>
              <a:rPr lang="en-US" sz="1800" dirty="0" smtClean="0"/>
              <a:t>Threshold: minimal (30rfu?)</a:t>
            </a:r>
          </a:p>
          <a:p>
            <a:r>
              <a:rPr lang="en-US" sz="2400" dirty="0" smtClean="0"/>
              <a:t>Choose</a:t>
            </a:r>
          </a:p>
          <a:p>
            <a:pPr lvl="2"/>
            <a:r>
              <a:rPr lang="en-US" sz="1800" dirty="0" smtClean="0"/>
              <a:t>Mixture </a:t>
            </a:r>
          </a:p>
          <a:p>
            <a:pPr lvl="2"/>
            <a:r>
              <a:rPr lang="en-US" sz="1800" dirty="0" smtClean="0"/>
              <a:t>Hypotheses (any #)</a:t>
            </a:r>
          </a:p>
          <a:p>
            <a:pPr lvl="2"/>
            <a:r>
              <a:rPr lang="en-US" sz="1800" dirty="0" smtClean="0"/>
              <a:t>Range of #s of unknowns</a:t>
            </a:r>
          </a:p>
          <a:p>
            <a:pPr lvl="2"/>
            <a:r>
              <a:rPr lang="en-US" sz="1800" dirty="0" smtClean="0"/>
              <a:t>Race(s) of interest</a:t>
            </a:r>
          </a:p>
          <a:p>
            <a:r>
              <a:rPr lang="en-US" sz="2400" dirty="0" smtClean="0"/>
              <a:t>Advanced (parameters)</a:t>
            </a:r>
          </a:p>
          <a:p>
            <a:pPr lvl="2"/>
            <a:r>
              <a:rPr lang="en-US" sz="1800" dirty="0" smtClean="0"/>
              <a:t>Stochastic model</a:t>
            </a:r>
          </a:p>
          <a:p>
            <a:pPr lvl="2"/>
            <a:r>
              <a:rPr lang="en-US" sz="1800" dirty="0" smtClean="0"/>
              <a:t>Time budget</a:t>
            </a:r>
          </a:p>
          <a:p>
            <a:pPr lvl="1"/>
            <a:endParaRPr lang="en-US" dirty="0" smtClean="0"/>
          </a:p>
          <a:p>
            <a:pPr lvl="2">
              <a:buNone/>
            </a:pP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Output</a:t>
            </a:r>
          </a:p>
          <a:p>
            <a:pPr lvl="1"/>
            <a:r>
              <a:rPr lang="en-US" dirty="0" smtClean="0"/>
              <a:t>Likelihood ratios</a:t>
            </a:r>
          </a:p>
          <a:p>
            <a:pPr lvl="2"/>
            <a:r>
              <a:rPr lang="en-US" dirty="0" smtClean="0"/>
              <a:t>LR &lt; 1/Pr(suspect profile), but maybe almost</a:t>
            </a:r>
          </a:p>
          <a:p>
            <a:pPr lvl="1"/>
            <a:r>
              <a:rPr lang="en-US" dirty="0" smtClean="0"/>
              <a:t>Visual Aids</a:t>
            </a:r>
          </a:p>
          <a:p>
            <a:pPr lvl="2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37700C-0813-434E-B5A9-08CFA5F5C92E}" type="datetime1">
              <a:rPr lang="en-US" smtClean="0"/>
              <a:pPr>
                <a:defRPr/>
              </a:pPr>
              <a:t>9/28/2014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2379" t="90313" r="84359" b="2768"/>
          <a:stretch>
            <a:fillRect/>
          </a:stretch>
        </p:blipFill>
        <p:spPr bwMode="auto">
          <a:xfrm>
            <a:off x="2902744" y="3605213"/>
            <a:ext cx="995362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ISHI 2014 workshop example </a:t>
            </a:r>
            <a:b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4000" dirty="0" smtClean="0"/>
              <a:t>first look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14800" cy="4525963"/>
          </a:xfrm>
        </p:spPr>
        <p:txBody>
          <a:bodyPr/>
          <a:lstStyle/>
          <a:p>
            <a:r>
              <a:rPr lang="en-US" sz="2400" dirty="0" smtClean="0"/>
              <a:t>Given</a:t>
            </a:r>
          </a:p>
          <a:p>
            <a:pPr lvl="1"/>
            <a:r>
              <a:rPr lang="en-US" sz="2000" dirty="0" smtClean="0"/>
              <a:t>Mixture (no stutter filtering)</a:t>
            </a:r>
          </a:p>
          <a:p>
            <a:pPr lvl="2"/>
            <a:r>
              <a:rPr lang="en-US" sz="1800" dirty="0" smtClean="0"/>
              <a:t>U=mixture @ 35 </a:t>
            </a:r>
            <a:r>
              <a:rPr lang="en-US" sz="1800" dirty="0" err="1" smtClean="0"/>
              <a:t>rfu</a:t>
            </a:r>
            <a:r>
              <a:rPr lang="en-US" sz="1800" dirty="0" smtClean="0"/>
              <a:t> cutoff, or</a:t>
            </a:r>
          </a:p>
          <a:p>
            <a:pPr lvl="2"/>
            <a:r>
              <a:rPr lang="en-US" sz="1800" dirty="0" smtClean="0"/>
              <a:t>W=mixture @ 20 </a:t>
            </a:r>
            <a:r>
              <a:rPr lang="en-US" sz="1800" dirty="0" err="1" smtClean="0"/>
              <a:t>rfu</a:t>
            </a:r>
            <a:r>
              <a:rPr lang="en-US" sz="1800" dirty="0" smtClean="0"/>
              <a:t> cutoff</a:t>
            </a:r>
          </a:p>
          <a:p>
            <a:pPr lvl="1"/>
            <a:r>
              <a:rPr lang="en-US" sz="2000" dirty="0" smtClean="0"/>
              <a:t>References</a:t>
            </a:r>
          </a:p>
          <a:p>
            <a:pPr lvl="2"/>
            <a:r>
              <a:rPr lang="en-US" sz="1800" dirty="0" smtClean="0"/>
              <a:t>C=Car owner</a:t>
            </a:r>
          </a:p>
          <a:p>
            <a:pPr lvl="2"/>
            <a:r>
              <a:rPr lang="en-US" sz="1800" dirty="0" smtClean="0"/>
              <a:t>S=suspect #1</a:t>
            </a:r>
          </a:p>
          <a:p>
            <a:pPr lvl="2"/>
            <a:r>
              <a:rPr lang="en-US" sz="1800" dirty="0" smtClean="0"/>
              <a:t>T=suspect #2</a:t>
            </a:r>
          </a:p>
          <a:p>
            <a:pPr lvl="1"/>
            <a:endParaRPr lang="en-US" sz="20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400" dirty="0" smtClean="0"/>
              <a:t>Preliminary observations</a:t>
            </a:r>
          </a:p>
          <a:p>
            <a:pPr lvl="1">
              <a:buNone/>
            </a:pPr>
            <a:r>
              <a:rPr lang="en-US" sz="2000" dirty="0" smtClean="0"/>
              <a:t>C: looks like major contributor</a:t>
            </a:r>
          </a:p>
          <a:p>
            <a:pPr lvl="1">
              <a:buNone/>
            </a:pPr>
            <a:r>
              <a:rPr lang="en-US" sz="2000" dirty="0" smtClean="0"/>
              <a:t>S: clearly included</a:t>
            </a:r>
          </a:p>
          <a:p>
            <a:pPr lvl="1">
              <a:buNone/>
            </a:pPr>
            <a:r>
              <a:rPr lang="en-US" sz="2000" dirty="0" smtClean="0"/>
              <a:t>T: some alleles missing; explains some others</a:t>
            </a:r>
          </a:p>
          <a:p>
            <a:r>
              <a:rPr lang="en-US" sz="2400" dirty="0" smtClean="0"/>
              <a:t>Hypotheses to consider</a:t>
            </a:r>
          </a:p>
          <a:p>
            <a:pPr lvl="1"/>
            <a:r>
              <a:rPr lang="en-US" sz="2000" dirty="0" smtClean="0"/>
              <a:t>CST &amp; 0-4 unknowns</a:t>
            </a:r>
          </a:p>
          <a:p>
            <a:pPr lvl="1"/>
            <a:r>
              <a:rPr lang="en-US" sz="2000" dirty="0" smtClean="0"/>
              <a:t>CS, CT, or ST &amp; 0-4 unknowns</a:t>
            </a:r>
          </a:p>
          <a:p>
            <a:pPr lvl="1"/>
            <a:r>
              <a:rPr lang="en-US" sz="2000" dirty="0" smtClean="0"/>
              <a:t>C, S, or T &amp; 0-4 unknowns</a:t>
            </a:r>
          </a:p>
          <a:p>
            <a:pPr lvl="1"/>
            <a:r>
              <a:rPr lang="en-US" sz="2000" dirty="0" smtClean="0"/>
              <a:t>0-4 unknowns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9/28/2014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57200" y="4052888"/>
            <a:ext cx="8305800" cy="1219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3648075" y="4876800"/>
            <a:ext cx="652620" cy="45719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57200" y="2819400"/>
            <a:ext cx="8305800" cy="1219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73162"/>
          </a:xfrm>
        </p:spPr>
        <p:txBody>
          <a:bodyPr/>
          <a:lstStyle/>
          <a:p>
            <a:pPr algn="r"/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workshop example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Mixture Solution results &amp; mystery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91000"/>
          </a:xfrm>
          <a:noFill/>
        </p:spPr>
        <p:txBody>
          <a:bodyPr/>
          <a:lstStyle/>
          <a:p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Hp</a:t>
            </a:r>
            <a:r>
              <a:rPr lang="en-US" sz="2400" dirty="0" smtClean="0"/>
              <a:t> (best explanation for mixture) = </a:t>
            </a:r>
            <a:r>
              <a:rPr lang="en-US" sz="2400" dirty="0" smtClean="0">
                <a:solidFill>
                  <a:schemeClr val="accent2">
                    <a:lumMod val="75000"/>
                  </a:schemeClr>
                </a:solidFill>
              </a:rPr>
              <a:t>CST+1unk</a:t>
            </a:r>
          </a:p>
          <a:p>
            <a:pPr lvl="1">
              <a:buNone/>
            </a:pPr>
            <a:r>
              <a:rPr lang="en-US" sz="2000" dirty="0" smtClean="0"/>
              <a:t>(Car owner + both suspects + 1 unknown)</a:t>
            </a:r>
          </a:p>
          <a:p>
            <a:pPr lvl="1"/>
            <a:r>
              <a:rPr lang="en-US" sz="2200" dirty="0" smtClean="0"/>
              <a:t>optimum proportions </a:t>
            </a:r>
            <a:r>
              <a:rPr lang="en-US" sz="2200" dirty="0" smtClean="0"/>
              <a:t>C:S:T:unk   </a:t>
            </a:r>
            <a:endParaRPr lang="en-US" sz="2200" dirty="0" smtClean="0">
              <a:solidFill>
                <a:srgbClr val="FF0000"/>
              </a:solidFill>
            </a:endParaRPr>
          </a:p>
          <a:p>
            <a:r>
              <a:rPr lang="en-US" sz="2200" dirty="0" err="1" smtClean="0">
                <a:solidFill>
                  <a:srgbClr val="7030A0"/>
                </a:solidFill>
              </a:rPr>
              <a:t>Hd</a:t>
            </a:r>
            <a:r>
              <a:rPr lang="en-US" sz="2200" dirty="0" smtClean="0"/>
              <a:t> for S (Suspect 1), is </a:t>
            </a:r>
            <a:r>
              <a:rPr lang="en-US" sz="2200" dirty="0" smtClean="0">
                <a:solidFill>
                  <a:srgbClr val="7030A0"/>
                </a:solidFill>
              </a:rPr>
              <a:t>CT+1unk </a:t>
            </a:r>
            <a:r>
              <a:rPr lang="en-US" sz="2200" dirty="0" smtClean="0"/>
              <a:t>(i.e. best explanation without S)</a:t>
            </a:r>
          </a:p>
          <a:p>
            <a:pPr lvl="1"/>
            <a:r>
              <a:rPr lang="en-US" sz="2200" dirty="0" smtClean="0"/>
              <a:t>S alleles plainly all seen in mixture.</a:t>
            </a:r>
          </a:p>
          <a:p>
            <a:pPr lvl="1"/>
            <a:r>
              <a:rPr lang="en-US" sz="2200" dirty="0" smtClean="0"/>
              <a:t>Yet LR</a:t>
            </a:r>
            <a:r>
              <a:rPr lang="en-US" sz="2200" baseline="-25000" dirty="0" smtClean="0"/>
              <a:t>S</a:t>
            </a:r>
            <a:r>
              <a:rPr lang="en-US" sz="2200" dirty="0" smtClean="0"/>
              <a:t>(</a:t>
            </a:r>
            <a:r>
              <a:rPr lang="en-US" sz="2200" dirty="0" smtClean="0">
                <a:solidFill>
                  <a:schemeClr val="accent6">
                    <a:lumMod val="50000"/>
                  </a:schemeClr>
                </a:solidFill>
              </a:rPr>
              <a:t>Hp</a:t>
            </a:r>
            <a:r>
              <a:rPr lang="en-US" sz="2200" dirty="0" smtClean="0"/>
              <a:t> </a:t>
            </a:r>
            <a:r>
              <a:rPr lang="en-US" sz="2200" dirty="0" err="1" smtClean="0"/>
              <a:t>vs</a:t>
            </a:r>
            <a:r>
              <a:rPr lang="en-US" sz="2200" dirty="0" smtClean="0"/>
              <a:t> </a:t>
            </a:r>
            <a:r>
              <a:rPr lang="en-US" sz="2200" dirty="0" err="1" smtClean="0">
                <a:solidFill>
                  <a:srgbClr val="7030A0"/>
                </a:solidFill>
              </a:rPr>
              <a:t>Hd</a:t>
            </a:r>
            <a:r>
              <a:rPr lang="en-US" sz="2200" dirty="0" smtClean="0">
                <a:solidFill>
                  <a:srgbClr val="7030A0"/>
                </a:solidFill>
              </a:rPr>
              <a:t>-S</a:t>
            </a:r>
            <a:r>
              <a:rPr lang="en-US" sz="2200" dirty="0" smtClean="0"/>
              <a:t>)= </a:t>
            </a:r>
            <a:r>
              <a:rPr lang="en-US" sz="2200" dirty="0" smtClean="0"/>
              <a:t>130 </a:t>
            </a:r>
            <a:r>
              <a:rPr lang="en-US" sz="2200" dirty="0" smtClean="0"/>
              <a:t>– </a:t>
            </a:r>
            <a:r>
              <a:rPr lang="en-US" sz="2200" dirty="0" smtClean="0"/>
              <a:t>not impressive!</a:t>
            </a:r>
            <a:endParaRPr lang="en-US" sz="2200" dirty="0" smtClean="0"/>
          </a:p>
          <a:p>
            <a:r>
              <a:rPr lang="en-US" sz="2400" dirty="0" err="1" smtClean="0">
                <a:solidFill>
                  <a:srgbClr val="006600"/>
                </a:solidFill>
              </a:rPr>
              <a:t>Hd</a:t>
            </a:r>
            <a:r>
              <a:rPr lang="en-US" sz="2400" dirty="0" smtClean="0"/>
              <a:t> for T (Suspect 2), is </a:t>
            </a:r>
            <a:r>
              <a:rPr lang="en-US" sz="2400" dirty="0" smtClean="0">
                <a:solidFill>
                  <a:srgbClr val="006600"/>
                </a:solidFill>
              </a:rPr>
              <a:t>CS+2unk</a:t>
            </a:r>
            <a:r>
              <a:rPr lang="en-US" sz="2400" dirty="0" smtClean="0"/>
              <a:t>. (Why 2 </a:t>
            </a:r>
            <a:r>
              <a:rPr lang="en-US" sz="2400" dirty="0" err="1" smtClean="0"/>
              <a:t>unk</a:t>
            </a:r>
            <a:r>
              <a:rPr lang="en-US" sz="2400" dirty="0" smtClean="0"/>
              <a:t>?)</a:t>
            </a:r>
          </a:p>
          <a:p>
            <a:pPr lvl="1"/>
            <a:r>
              <a:rPr lang="en-US" sz="2200" dirty="0" smtClean="0"/>
              <a:t>T alleles NOT all seen in mixture.</a:t>
            </a:r>
          </a:p>
          <a:p>
            <a:pPr lvl="1"/>
            <a:r>
              <a:rPr lang="en-US" sz="2200" dirty="0" smtClean="0"/>
              <a:t>Yet LR</a:t>
            </a:r>
            <a:r>
              <a:rPr lang="en-US" sz="2200" baseline="-25000" dirty="0" smtClean="0"/>
              <a:t>T</a:t>
            </a:r>
            <a:r>
              <a:rPr lang="en-US" sz="2200" dirty="0" smtClean="0"/>
              <a:t>(</a:t>
            </a:r>
            <a:r>
              <a:rPr lang="en-US" sz="2200" dirty="0" smtClean="0">
                <a:solidFill>
                  <a:schemeClr val="accent6">
                    <a:lumMod val="50000"/>
                  </a:schemeClr>
                </a:solidFill>
              </a:rPr>
              <a:t>Hp</a:t>
            </a:r>
            <a:r>
              <a:rPr lang="en-US" sz="2200" dirty="0" smtClean="0"/>
              <a:t> </a:t>
            </a:r>
            <a:r>
              <a:rPr lang="en-US" sz="2200" dirty="0" err="1" smtClean="0"/>
              <a:t>vs</a:t>
            </a:r>
            <a:r>
              <a:rPr lang="en-US" sz="2200" dirty="0" smtClean="0"/>
              <a:t> </a:t>
            </a:r>
            <a:r>
              <a:rPr lang="en-US" sz="2400" dirty="0" err="1" smtClean="0">
                <a:solidFill>
                  <a:srgbClr val="006600"/>
                </a:solidFill>
              </a:rPr>
              <a:t>Hd</a:t>
            </a:r>
            <a:r>
              <a:rPr lang="en-US" sz="2400" dirty="0" smtClean="0">
                <a:solidFill>
                  <a:srgbClr val="006600"/>
                </a:solidFill>
              </a:rPr>
              <a:t>-T</a:t>
            </a:r>
            <a:r>
              <a:rPr lang="en-US" sz="2200" dirty="0" smtClean="0"/>
              <a:t>)= </a:t>
            </a:r>
            <a:r>
              <a:rPr lang="en-US" sz="2200" dirty="0" smtClean="0"/>
              <a:t>2000 – strong inclusion!</a:t>
            </a:r>
            <a:endParaRPr lang="en-US" sz="2200" dirty="0" smtClean="0"/>
          </a:p>
          <a:p>
            <a:r>
              <a:rPr lang="en-US" sz="2400" dirty="0" smtClean="0"/>
              <a:t>Note </a:t>
            </a:r>
            <a:r>
              <a:rPr lang="en-US" sz="2400" dirty="0" smtClean="0">
                <a:solidFill>
                  <a:srgbClr val="FF0000"/>
                </a:solidFill>
              </a:rPr>
              <a:t>4 contributors </a:t>
            </a:r>
            <a:r>
              <a:rPr lang="en-US" sz="2400" dirty="0" err="1" smtClean="0">
                <a:solidFill>
                  <a:srgbClr val="FF0000"/>
                </a:solidFill>
              </a:rPr>
              <a:t>vs</a:t>
            </a:r>
            <a:r>
              <a:rPr lang="en-US" sz="2400" dirty="0" smtClean="0">
                <a:solidFill>
                  <a:srgbClr val="FF0000"/>
                </a:solidFill>
              </a:rPr>
              <a:t> 3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9/28/2014</a:t>
            </a:fld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7467600" y="4267200"/>
            <a:ext cx="893947" cy="838200"/>
            <a:chOff x="7467600" y="4267200"/>
            <a:chExt cx="893947" cy="838200"/>
          </a:xfrm>
        </p:grpSpPr>
        <p:sp>
          <p:nvSpPr>
            <p:cNvPr id="18" name="Oval 17"/>
            <p:cNvSpPr/>
            <p:nvPr/>
          </p:nvSpPr>
          <p:spPr>
            <a:xfrm>
              <a:off x="7508441" y="4317186"/>
              <a:ext cx="781413" cy="77724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 descr="Visual aids W CST CS CT c b k ck 100 sec_Page_03.png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2FFFF"/>
                </a:clrFrom>
                <a:clrTo>
                  <a:srgbClr val="F2FFFF">
                    <a:alpha val="0"/>
                  </a:srgbClr>
                </a:clrTo>
              </a:clrChange>
            </a:blip>
            <a:srcRect l="16928" t="28536" r="71569" b="63130"/>
            <a:stretch>
              <a:fillRect/>
            </a:stretch>
          </p:blipFill>
          <p:spPr>
            <a:xfrm>
              <a:off x="7467600" y="4267200"/>
              <a:ext cx="893947" cy="838200"/>
            </a:xfrm>
            <a:prstGeom prst="rect">
              <a:avLst/>
            </a:prstGeom>
          </p:spPr>
        </p:pic>
      </p:grpSp>
      <p:sp>
        <p:nvSpPr>
          <p:cNvPr id="14" name="Freeform 13"/>
          <p:cNvSpPr/>
          <p:nvPr/>
        </p:nvSpPr>
        <p:spPr>
          <a:xfrm>
            <a:off x="5403057" y="3276600"/>
            <a:ext cx="692943" cy="415132"/>
          </a:xfrm>
          <a:custGeom>
            <a:avLst/>
            <a:gdLst>
              <a:gd name="connsiteX0" fmla="*/ 0 w 737393"/>
              <a:gd name="connsiteY0" fmla="*/ 0 h 263923"/>
              <a:gd name="connsiteX1" fmla="*/ 423862 w 737393"/>
              <a:gd name="connsiteY1" fmla="*/ 100013 h 263923"/>
              <a:gd name="connsiteX2" fmla="*/ 692943 w 737393"/>
              <a:gd name="connsiteY2" fmla="*/ 240507 h 263923"/>
              <a:gd name="connsiteX3" fmla="*/ 690562 w 737393"/>
              <a:gd name="connsiteY3" fmla="*/ 240507 h 263923"/>
              <a:gd name="connsiteX4" fmla="*/ 690562 w 737393"/>
              <a:gd name="connsiteY4" fmla="*/ 238125 h 263923"/>
              <a:gd name="connsiteX0" fmla="*/ 0 w 737393"/>
              <a:gd name="connsiteY0" fmla="*/ 0 h 263923"/>
              <a:gd name="connsiteX1" fmla="*/ 423862 w 737393"/>
              <a:gd name="connsiteY1" fmla="*/ 100013 h 263923"/>
              <a:gd name="connsiteX2" fmla="*/ 692943 w 737393"/>
              <a:gd name="connsiteY2" fmla="*/ 240507 h 263923"/>
              <a:gd name="connsiteX3" fmla="*/ 690562 w 737393"/>
              <a:gd name="connsiteY3" fmla="*/ 240507 h 263923"/>
              <a:gd name="connsiteX0" fmla="*/ 0 w 692943"/>
              <a:gd name="connsiteY0" fmla="*/ 0 h 240507"/>
              <a:gd name="connsiteX1" fmla="*/ 423862 w 692943"/>
              <a:gd name="connsiteY1" fmla="*/ 100013 h 240507"/>
              <a:gd name="connsiteX2" fmla="*/ 692943 w 692943"/>
              <a:gd name="connsiteY2" fmla="*/ 240507 h 240507"/>
              <a:gd name="connsiteX0" fmla="*/ 0 w 692943"/>
              <a:gd name="connsiteY0" fmla="*/ 0 h 240507"/>
              <a:gd name="connsiteX1" fmla="*/ 692943 w 692943"/>
              <a:gd name="connsiteY1" fmla="*/ 240507 h 240507"/>
              <a:gd name="connsiteX0" fmla="*/ 0 w 692943"/>
              <a:gd name="connsiteY0" fmla="*/ 82549 h 323056"/>
              <a:gd name="connsiteX1" fmla="*/ 692943 w 692943"/>
              <a:gd name="connsiteY1" fmla="*/ 323056 h 323056"/>
              <a:gd name="connsiteX0" fmla="*/ 0 w 692943"/>
              <a:gd name="connsiteY0" fmla="*/ 98425 h 338932"/>
              <a:gd name="connsiteX1" fmla="*/ 692943 w 692943"/>
              <a:gd name="connsiteY1" fmla="*/ 338932 h 338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92943" h="338932">
                <a:moveTo>
                  <a:pt x="0" y="98425"/>
                </a:moveTo>
                <a:cubicBezTo>
                  <a:pt x="340519" y="0"/>
                  <a:pt x="528637" y="15876"/>
                  <a:pt x="692943" y="338932"/>
                </a:cubicBezTo>
              </a:path>
            </a:pathLst>
          </a:custGeom>
          <a:ln w="34925">
            <a:solidFill>
              <a:srgbClr val="FF0000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5105400" y="4495800"/>
            <a:ext cx="1295400" cy="457199"/>
          </a:xfrm>
          <a:custGeom>
            <a:avLst/>
            <a:gdLst>
              <a:gd name="connsiteX0" fmla="*/ 0 w 737393"/>
              <a:gd name="connsiteY0" fmla="*/ 0 h 263923"/>
              <a:gd name="connsiteX1" fmla="*/ 423862 w 737393"/>
              <a:gd name="connsiteY1" fmla="*/ 100013 h 263923"/>
              <a:gd name="connsiteX2" fmla="*/ 692943 w 737393"/>
              <a:gd name="connsiteY2" fmla="*/ 240507 h 263923"/>
              <a:gd name="connsiteX3" fmla="*/ 690562 w 737393"/>
              <a:gd name="connsiteY3" fmla="*/ 240507 h 263923"/>
              <a:gd name="connsiteX4" fmla="*/ 690562 w 737393"/>
              <a:gd name="connsiteY4" fmla="*/ 238125 h 263923"/>
              <a:gd name="connsiteX0" fmla="*/ 0 w 737393"/>
              <a:gd name="connsiteY0" fmla="*/ 0 h 263923"/>
              <a:gd name="connsiteX1" fmla="*/ 423862 w 737393"/>
              <a:gd name="connsiteY1" fmla="*/ 100013 h 263923"/>
              <a:gd name="connsiteX2" fmla="*/ 692943 w 737393"/>
              <a:gd name="connsiteY2" fmla="*/ 240507 h 263923"/>
              <a:gd name="connsiteX3" fmla="*/ 690562 w 737393"/>
              <a:gd name="connsiteY3" fmla="*/ 240507 h 263923"/>
              <a:gd name="connsiteX0" fmla="*/ 0 w 692943"/>
              <a:gd name="connsiteY0" fmla="*/ 0 h 240507"/>
              <a:gd name="connsiteX1" fmla="*/ 423862 w 692943"/>
              <a:gd name="connsiteY1" fmla="*/ 100013 h 240507"/>
              <a:gd name="connsiteX2" fmla="*/ 692943 w 692943"/>
              <a:gd name="connsiteY2" fmla="*/ 240507 h 240507"/>
              <a:gd name="connsiteX0" fmla="*/ 0 w 692943"/>
              <a:gd name="connsiteY0" fmla="*/ 0 h 240507"/>
              <a:gd name="connsiteX1" fmla="*/ 692943 w 692943"/>
              <a:gd name="connsiteY1" fmla="*/ 240507 h 240507"/>
              <a:gd name="connsiteX0" fmla="*/ 0 w 692943"/>
              <a:gd name="connsiteY0" fmla="*/ 82549 h 323056"/>
              <a:gd name="connsiteX1" fmla="*/ 692943 w 692943"/>
              <a:gd name="connsiteY1" fmla="*/ 323056 h 323056"/>
              <a:gd name="connsiteX0" fmla="*/ 0 w 692943"/>
              <a:gd name="connsiteY0" fmla="*/ 98425 h 338932"/>
              <a:gd name="connsiteX1" fmla="*/ 692943 w 692943"/>
              <a:gd name="connsiteY1" fmla="*/ 338932 h 338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92943" h="338932">
                <a:moveTo>
                  <a:pt x="0" y="98425"/>
                </a:moveTo>
                <a:cubicBezTo>
                  <a:pt x="340519" y="0"/>
                  <a:pt x="528637" y="15876"/>
                  <a:pt x="692943" y="338932"/>
                </a:cubicBezTo>
              </a:path>
            </a:pathLst>
          </a:custGeom>
          <a:ln w="34925">
            <a:solidFill>
              <a:srgbClr val="FF0000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581400" y="3638550"/>
            <a:ext cx="538424" cy="381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7411853" y="3171825"/>
            <a:ext cx="893947" cy="838200"/>
            <a:chOff x="7411853" y="3171825"/>
            <a:chExt cx="893947" cy="838200"/>
          </a:xfrm>
        </p:grpSpPr>
        <p:sp>
          <p:nvSpPr>
            <p:cNvPr id="20" name="Oval 19"/>
            <p:cNvSpPr/>
            <p:nvPr/>
          </p:nvSpPr>
          <p:spPr>
            <a:xfrm>
              <a:off x="7467600" y="3190875"/>
              <a:ext cx="777240" cy="77724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 descr="Visual aids W CST CS CT c b k ck 100 sec_Page_09.pn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2FFFF"/>
                </a:clrFrom>
                <a:clrTo>
                  <a:srgbClr val="F2FFFF">
                    <a:alpha val="0"/>
                  </a:srgbClr>
                </a:clrTo>
              </a:clrChange>
            </a:blip>
            <a:srcRect l="16928" t="28536" r="71569" b="63130"/>
            <a:stretch>
              <a:fillRect/>
            </a:stretch>
          </p:blipFill>
          <p:spPr>
            <a:xfrm>
              <a:off x="7411853" y="3171825"/>
              <a:ext cx="893947" cy="838200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9" name="Picture 18" descr="cst 1 unk.png"/>
          <p:cNvPicPr>
            <a:picLocks noChangeAspect="1"/>
          </p:cNvPicPr>
          <p:nvPr/>
        </p:nvPicPr>
        <p:blipFill>
          <a:blip r:embed="rId4" cstate="print"/>
          <a:srcRect l="16581" t="27850" r="70798" b="62333"/>
          <a:stretch>
            <a:fillRect/>
          </a:stretch>
        </p:blipFill>
        <p:spPr>
          <a:xfrm>
            <a:off x="6119445" y="1959428"/>
            <a:ext cx="813917" cy="8139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8" grpId="0" animBg="1"/>
      <p:bldP spid="3" grpId="0" uiExpand="1" build="p" bldLvl="2"/>
      <p:bldP spid="14" grpId="0" animBg="1"/>
      <p:bldP spid="15" grpId="0" animBg="1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73162"/>
          </a:xfrm>
        </p:spPr>
        <p:txBody>
          <a:bodyPr/>
          <a:lstStyle/>
          <a:p>
            <a:pPr algn="r"/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workshop example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why </a:t>
            </a:r>
            <a:r>
              <a:rPr lang="en-US" sz="3600" b="1" dirty="0" smtClean="0"/>
              <a:t>S</a:t>
            </a:r>
            <a:r>
              <a:rPr lang="en-US" sz="3600" dirty="0" smtClean="0"/>
              <a:t>uspect 1 maybe didn’t contribute</a:t>
            </a:r>
            <a:endParaRPr lang="en-US" sz="4200" dirty="0"/>
          </a:p>
        </p:txBody>
      </p:sp>
      <p:pic>
        <p:nvPicPr>
          <p:cNvPr id="23" name="Content Placeholder 22" descr="Visual aids W CST CS CT c b k ck 100 sec_Page_02.pn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clrChange>
              <a:clrFrom>
                <a:srgbClr val="F2FFFF"/>
              </a:clrFrom>
              <a:clrTo>
                <a:srgbClr val="F2FFFF">
                  <a:alpha val="0"/>
                </a:srgbClr>
              </a:clrTo>
            </a:clrChange>
          </a:blip>
          <a:srcRect l="12239" t="25936" r="14874" b="36891"/>
          <a:stretch>
            <a:fillRect/>
          </a:stretch>
        </p:blipFill>
        <p:spPr>
          <a:xfrm>
            <a:off x="419100" y="1376172"/>
            <a:ext cx="8305800" cy="5481828"/>
          </a:xfrm>
          <a:noFill/>
          <a:ln>
            <a:solidFill>
              <a:schemeClr val="accent1"/>
            </a:solidFill>
          </a:ln>
        </p:spPr>
      </p:pic>
      <p:sp>
        <p:nvSpPr>
          <p:cNvPr id="24" name="TextBox 23"/>
          <p:cNvSpPr txBox="1"/>
          <p:nvPr/>
        </p:nvSpPr>
        <p:spPr>
          <a:xfrm>
            <a:off x="1219200" y="3429000"/>
            <a:ext cx="83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hard to explain!</a:t>
            </a:r>
            <a:endParaRPr lang="en-US" sz="1400" dirty="0">
              <a:solidFill>
                <a:srgbClr val="FF000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1" name="Freeform 30"/>
          <p:cNvSpPr/>
          <p:nvPr/>
        </p:nvSpPr>
        <p:spPr>
          <a:xfrm>
            <a:off x="1752600" y="3424240"/>
            <a:ext cx="336550" cy="1071560"/>
          </a:xfrm>
          <a:custGeom>
            <a:avLst/>
            <a:gdLst>
              <a:gd name="connsiteX0" fmla="*/ 0 w 14288"/>
              <a:gd name="connsiteY0" fmla="*/ 0 h 785813"/>
              <a:gd name="connsiteX1" fmla="*/ 14288 w 14288"/>
              <a:gd name="connsiteY1" fmla="*/ 785813 h 785813"/>
              <a:gd name="connsiteX0" fmla="*/ 661988 w 676276"/>
              <a:gd name="connsiteY0" fmla="*/ 0 h 785813"/>
              <a:gd name="connsiteX1" fmla="*/ 676276 w 676276"/>
              <a:gd name="connsiteY1" fmla="*/ 785813 h 785813"/>
              <a:gd name="connsiteX0" fmla="*/ 1038225 w 1052513"/>
              <a:gd name="connsiteY0" fmla="*/ 304799 h 1090612"/>
              <a:gd name="connsiteX1" fmla="*/ 1052513 w 1052513"/>
              <a:gd name="connsiteY1" fmla="*/ 1090612 h 1090612"/>
              <a:gd name="connsiteX0" fmla="*/ 1038225 w 1038225"/>
              <a:gd name="connsiteY0" fmla="*/ 304799 h 1014411"/>
              <a:gd name="connsiteX1" fmla="*/ 947738 w 1038225"/>
              <a:gd name="connsiteY1" fmla="*/ 1014411 h 1014411"/>
              <a:gd name="connsiteX0" fmla="*/ 1038225 w 1038225"/>
              <a:gd name="connsiteY0" fmla="*/ 438151 h 690563"/>
              <a:gd name="connsiteX1" fmla="*/ 719139 w 1038225"/>
              <a:gd name="connsiteY1" fmla="*/ 690563 h 690563"/>
              <a:gd name="connsiteX0" fmla="*/ 995362 w 995362"/>
              <a:gd name="connsiteY0" fmla="*/ 438151 h 690563"/>
              <a:gd name="connsiteX1" fmla="*/ 676276 w 995362"/>
              <a:gd name="connsiteY1" fmla="*/ 690563 h 690563"/>
              <a:gd name="connsiteX0" fmla="*/ 981078 w 981078"/>
              <a:gd name="connsiteY0" fmla="*/ 309563 h 690563"/>
              <a:gd name="connsiteX1" fmla="*/ 676276 w 981078"/>
              <a:gd name="connsiteY1" fmla="*/ 690563 h 690563"/>
              <a:gd name="connsiteX0" fmla="*/ 728665 w 728665"/>
              <a:gd name="connsiteY0" fmla="*/ 338138 h 719138"/>
              <a:gd name="connsiteX1" fmla="*/ 423863 w 728665"/>
              <a:gd name="connsiteY1" fmla="*/ 719138 h 719138"/>
              <a:gd name="connsiteX0" fmla="*/ 728663 w 728663"/>
              <a:gd name="connsiteY0" fmla="*/ 338138 h 719138"/>
              <a:gd name="connsiteX1" fmla="*/ 423863 w 728663"/>
              <a:gd name="connsiteY1" fmla="*/ 719138 h 719138"/>
              <a:gd name="connsiteX0" fmla="*/ 652463 w 652463"/>
              <a:gd name="connsiteY0" fmla="*/ 338138 h 719138"/>
              <a:gd name="connsiteX1" fmla="*/ 423863 w 652463"/>
              <a:gd name="connsiteY1" fmla="*/ 719138 h 719138"/>
              <a:gd name="connsiteX0" fmla="*/ 652463 w 652463"/>
              <a:gd name="connsiteY0" fmla="*/ 338138 h 719138"/>
              <a:gd name="connsiteX1" fmla="*/ 652463 w 652463"/>
              <a:gd name="connsiteY1" fmla="*/ 338138 h 719138"/>
              <a:gd name="connsiteX2" fmla="*/ 423863 w 652463"/>
              <a:gd name="connsiteY2" fmla="*/ 719138 h 719138"/>
              <a:gd name="connsiteX0" fmla="*/ 652463 w 652463"/>
              <a:gd name="connsiteY0" fmla="*/ 414337 h 795337"/>
              <a:gd name="connsiteX1" fmla="*/ 652463 w 652463"/>
              <a:gd name="connsiteY1" fmla="*/ 261937 h 795337"/>
              <a:gd name="connsiteX2" fmla="*/ 423863 w 652463"/>
              <a:gd name="connsiteY2" fmla="*/ 795337 h 795337"/>
              <a:gd name="connsiteX0" fmla="*/ 652463 w 661988"/>
              <a:gd name="connsiteY0" fmla="*/ 700087 h 1081087"/>
              <a:gd name="connsiteX1" fmla="*/ 652463 w 661988"/>
              <a:gd name="connsiteY1" fmla="*/ 547687 h 1081087"/>
              <a:gd name="connsiteX2" fmla="*/ 423863 w 661988"/>
              <a:gd name="connsiteY2" fmla="*/ 1081087 h 1081087"/>
              <a:gd name="connsiteX0" fmla="*/ 652463 w 738187"/>
              <a:gd name="connsiteY0" fmla="*/ 1004886 h 1385886"/>
              <a:gd name="connsiteX1" fmla="*/ 728662 w 738187"/>
              <a:gd name="connsiteY1" fmla="*/ 547687 h 1385886"/>
              <a:gd name="connsiteX2" fmla="*/ 423863 w 738187"/>
              <a:gd name="connsiteY2" fmla="*/ 1385886 h 1385886"/>
              <a:gd name="connsiteX0" fmla="*/ 728662 w 738187"/>
              <a:gd name="connsiteY0" fmla="*/ 928687 h 1385886"/>
              <a:gd name="connsiteX1" fmla="*/ 728662 w 738187"/>
              <a:gd name="connsiteY1" fmla="*/ 547687 h 1385886"/>
              <a:gd name="connsiteX2" fmla="*/ 423863 w 738187"/>
              <a:gd name="connsiteY2" fmla="*/ 1385886 h 1385886"/>
              <a:gd name="connsiteX0" fmla="*/ 304799 w 304799"/>
              <a:gd name="connsiteY0" fmla="*/ 0 h 457199"/>
              <a:gd name="connsiteX1" fmla="*/ 0 w 304799"/>
              <a:gd name="connsiteY1" fmla="*/ 457199 h 457199"/>
              <a:gd name="connsiteX0" fmla="*/ 304799 w 304799"/>
              <a:gd name="connsiteY0" fmla="*/ 747712 h 1204911"/>
              <a:gd name="connsiteX1" fmla="*/ 0 w 304799"/>
              <a:gd name="connsiteY1" fmla="*/ 1204911 h 1204911"/>
              <a:gd name="connsiteX0" fmla="*/ 479424 w 479424"/>
              <a:gd name="connsiteY0" fmla="*/ 747712 h 1204911"/>
              <a:gd name="connsiteX1" fmla="*/ 174625 w 479424"/>
              <a:gd name="connsiteY1" fmla="*/ 1204911 h 1204911"/>
              <a:gd name="connsiteX0" fmla="*/ 546099 w 546099"/>
              <a:gd name="connsiteY0" fmla="*/ 747712 h 1204911"/>
              <a:gd name="connsiteX1" fmla="*/ 241300 w 546099"/>
              <a:gd name="connsiteY1" fmla="*/ 1204911 h 1204911"/>
              <a:gd name="connsiteX0" fmla="*/ 546099 w 592137"/>
              <a:gd name="connsiteY0" fmla="*/ 647699 h 1104898"/>
              <a:gd name="connsiteX1" fmla="*/ 241300 w 592137"/>
              <a:gd name="connsiteY1" fmla="*/ 1104898 h 1104898"/>
              <a:gd name="connsiteX0" fmla="*/ 304799 w 350837"/>
              <a:gd name="connsiteY0" fmla="*/ 647699 h 1104898"/>
              <a:gd name="connsiteX1" fmla="*/ 0 w 350837"/>
              <a:gd name="connsiteY1" fmla="*/ 1104898 h 1104898"/>
              <a:gd name="connsiteX0" fmla="*/ 304799 w 336550"/>
              <a:gd name="connsiteY0" fmla="*/ 614361 h 1071560"/>
              <a:gd name="connsiteX1" fmla="*/ 0 w 336550"/>
              <a:gd name="connsiteY1" fmla="*/ 1071560 h 107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36550" h="1071560">
                <a:moveTo>
                  <a:pt x="304799" y="614361"/>
                </a:moveTo>
                <a:cubicBezTo>
                  <a:pt x="336550" y="0"/>
                  <a:pt x="120650" y="442910"/>
                  <a:pt x="0" y="1071560"/>
                </a:cubicBezTo>
              </a:path>
            </a:pathLst>
          </a:custGeom>
          <a:ln w="38100">
            <a:solidFill>
              <a:schemeClr val="accent2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7467600" y="5420380"/>
            <a:ext cx="83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hard to explain!</a:t>
            </a:r>
            <a:endParaRPr lang="en-US" sz="1400" dirty="0">
              <a:solidFill>
                <a:srgbClr val="FF0000"/>
              </a:solidFill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33" name="Freeform 32"/>
          <p:cNvSpPr/>
          <p:nvPr/>
        </p:nvSpPr>
        <p:spPr>
          <a:xfrm>
            <a:off x="7115969" y="5423693"/>
            <a:ext cx="351631" cy="898525"/>
          </a:xfrm>
          <a:custGeom>
            <a:avLst/>
            <a:gdLst>
              <a:gd name="connsiteX0" fmla="*/ 0 w 14288"/>
              <a:gd name="connsiteY0" fmla="*/ 0 h 785813"/>
              <a:gd name="connsiteX1" fmla="*/ 14288 w 14288"/>
              <a:gd name="connsiteY1" fmla="*/ 785813 h 785813"/>
              <a:gd name="connsiteX0" fmla="*/ 661988 w 676276"/>
              <a:gd name="connsiteY0" fmla="*/ 0 h 785813"/>
              <a:gd name="connsiteX1" fmla="*/ 676276 w 676276"/>
              <a:gd name="connsiteY1" fmla="*/ 785813 h 785813"/>
              <a:gd name="connsiteX0" fmla="*/ 1038225 w 1052513"/>
              <a:gd name="connsiteY0" fmla="*/ 304799 h 1090612"/>
              <a:gd name="connsiteX1" fmla="*/ 1052513 w 1052513"/>
              <a:gd name="connsiteY1" fmla="*/ 1090612 h 1090612"/>
              <a:gd name="connsiteX0" fmla="*/ 1038225 w 1038225"/>
              <a:gd name="connsiteY0" fmla="*/ 304799 h 1014411"/>
              <a:gd name="connsiteX1" fmla="*/ 947738 w 1038225"/>
              <a:gd name="connsiteY1" fmla="*/ 1014411 h 1014411"/>
              <a:gd name="connsiteX0" fmla="*/ 1038225 w 1038225"/>
              <a:gd name="connsiteY0" fmla="*/ 438151 h 690563"/>
              <a:gd name="connsiteX1" fmla="*/ 719139 w 1038225"/>
              <a:gd name="connsiteY1" fmla="*/ 690563 h 690563"/>
              <a:gd name="connsiteX0" fmla="*/ 995362 w 995362"/>
              <a:gd name="connsiteY0" fmla="*/ 438151 h 690563"/>
              <a:gd name="connsiteX1" fmla="*/ 676276 w 995362"/>
              <a:gd name="connsiteY1" fmla="*/ 690563 h 690563"/>
              <a:gd name="connsiteX0" fmla="*/ 981078 w 981078"/>
              <a:gd name="connsiteY0" fmla="*/ 309563 h 690563"/>
              <a:gd name="connsiteX1" fmla="*/ 676276 w 981078"/>
              <a:gd name="connsiteY1" fmla="*/ 690563 h 690563"/>
              <a:gd name="connsiteX0" fmla="*/ 728665 w 728665"/>
              <a:gd name="connsiteY0" fmla="*/ 338138 h 719138"/>
              <a:gd name="connsiteX1" fmla="*/ 423863 w 728665"/>
              <a:gd name="connsiteY1" fmla="*/ 719138 h 719138"/>
              <a:gd name="connsiteX0" fmla="*/ 728663 w 728663"/>
              <a:gd name="connsiteY0" fmla="*/ 338138 h 719138"/>
              <a:gd name="connsiteX1" fmla="*/ 423863 w 728663"/>
              <a:gd name="connsiteY1" fmla="*/ 719138 h 719138"/>
              <a:gd name="connsiteX0" fmla="*/ 652463 w 652463"/>
              <a:gd name="connsiteY0" fmla="*/ 338138 h 719138"/>
              <a:gd name="connsiteX1" fmla="*/ 423863 w 652463"/>
              <a:gd name="connsiteY1" fmla="*/ 719138 h 719138"/>
              <a:gd name="connsiteX0" fmla="*/ 652463 w 652463"/>
              <a:gd name="connsiteY0" fmla="*/ 338138 h 719138"/>
              <a:gd name="connsiteX1" fmla="*/ 652463 w 652463"/>
              <a:gd name="connsiteY1" fmla="*/ 338138 h 719138"/>
              <a:gd name="connsiteX2" fmla="*/ 423863 w 652463"/>
              <a:gd name="connsiteY2" fmla="*/ 719138 h 719138"/>
              <a:gd name="connsiteX0" fmla="*/ 542925 w 542925"/>
              <a:gd name="connsiteY0" fmla="*/ 328613 h 709613"/>
              <a:gd name="connsiteX1" fmla="*/ 542925 w 542925"/>
              <a:gd name="connsiteY1" fmla="*/ 328613 h 709613"/>
              <a:gd name="connsiteX2" fmla="*/ 314325 w 542925"/>
              <a:gd name="connsiteY2" fmla="*/ 709613 h 709613"/>
              <a:gd name="connsiteX0" fmla="*/ 542925 w 542925"/>
              <a:gd name="connsiteY0" fmla="*/ 285751 h 709613"/>
              <a:gd name="connsiteX1" fmla="*/ 542925 w 542925"/>
              <a:gd name="connsiteY1" fmla="*/ 285751 h 709613"/>
              <a:gd name="connsiteX2" fmla="*/ 271462 w 542925"/>
              <a:gd name="connsiteY2" fmla="*/ 709613 h 709613"/>
              <a:gd name="connsiteX0" fmla="*/ 602458 w 602458"/>
              <a:gd name="connsiteY0" fmla="*/ 292894 h 716756"/>
              <a:gd name="connsiteX1" fmla="*/ 542925 w 602458"/>
              <a:gd name="connsiteY1" fmla="*/ 261937 h 716756"/>
              <a:gd name="connsiteX2" fmla="*/ 330995 w 602458"/>
              <a:gd name="connsiteY2" fmla="*/ 716756 h 716756"/>
              <a:gd name="connsiteX0" fmla="*/ 614364 w 614364"/>
              <a:gd name="connsiteY0" fmla="*/ 566738 h 990600"/>
              <a:gd name="connsiteX1" fmla="*/ 554831 w 614364"/>
              <a:gd name="connsiteY1" fmla="*/ 535781 h 990600"/>
              <a:gd name="connsiteX2" fmla="*/ 342901 w 614364"/>
              <a:gd name="connsiteY2" fmla="*/ 990600 h 990600"/>
              <a:gd name="connsiteX0" fmla="*/ 614364 w 614364"/>
              <a:gd name="connsiteY0" fmla="*/ 566738 h 990600"/>
              <a:gd name="connsiteX1" fmla="*/ 554831 w 614364"/>
              <a:gd name="connsiteY1" fmla="*/ 535781 h 990600"/>
              <a:gd name="connsiteX2" fmla="*/ 342901 w 614364"/>
              <a:gd name="connsiteY2" fmla="*/ 990600 h 990600"/>
              <a:gd name="connsiteX0" fmla="*/ 614364 w 614364"/>
              <a:gd name="connsiteY0" fmla="*/ 642938 h 1066800"/>
              <a:gd name="connsiteX1" fmla="*/ 554831 w 614364"/>
              <a:gd name="connsiteY1" fmla="*/ 535781 h 1066800"/>
              <a:gd name="connsiteX2" fmla="*/ 342901 w 614364"/>
              <a:gd name="connsiteY2" fmla="*/ 1066800 h 1066800"/>
              <a:gd name="connsiteX0" fmla="*/ 614364 w 1109662"/>
              <a:gd name="connsiteY0" fmla="*/ 642938 h 1071562"/>
              <a:gd name="connsiteX1" fmla="*/ 554831 w 1109662"/>
              <a:gd name="connsiteY1" fmla="*/ 535781 h 1071562"/>
              <a:gd name="connsiteX2" fmla="*/ 342901 w 1109662"/>
              <a:gd name="connsiteY2" fmla="*/ 1066800 h 1071562"/>
              <a:gd name="connsiteX0" fmla="*/ 271463 w 271463"/>
              <a:gd name="connsiteY0" fmla="*/ 0 h 423862"/>
              <a:gd name="connsiteX1" fmla="*/ 0 w 271463"/>
              <a:gd name="connsiteY1" fmla="*/ 423862 h 423862"/>
              <a:gd name="connsiteX0" fmla="*/ 288130 w 288130"/>
              <a:gd name="connsiteY0" fmla="*/ 0 h 454819"/>
              <a:gd name="connsiteX1" fmla="*/ 0 w 288130"/>
              <a:gd name="connsiteY1" fmla="*/ 454819 h 454819"/>
              <a:gd name="connsiteX0" fmla="*/ 288130 w 288130"/>
              <a:gd name="connsiteY0" fmla="*/ 443706 h 898525"/>
              <a:gd name="connsiteX1" fmla="*/ 0 w 288130"/>
              <a:gd name="connsiteY1" fmla="*/ 898525 h 898525"/>
              <a:gd name="connsiteX0" fmla="*/ 351631 w 351631"/>
              <a:gd name="connsiteY0" fmla="*/ 443706 h 898525"/>
              <a:gd name="connsiteX1" fmla="*/ 63501 w 351631"/>
              <a:gd name="connsiteY1" fmla="*/ 898525 h 898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51631" h="898525">
                <a:moveTo>
                  <a:pt x="351631" y="443706"/>
                </a:moveTo>
                <a:cubicBezTo>
                  <a:pt x="198438" y="0"/>
                  <a:pt x="0" y="265907"/>
                  <a:pt x="63501" y="898525"/>
                </a:cubicBezTo>
              </a:path>
            </a:pathLst>
          </a:custGeom>
          <a:ln w="38100">
            <a:solidFill>
              <a:schemeClr val="accent2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2286000" y="1524000"/>
            <a:ext cx="4419600" cy="1692771"/>
          </a:xfrm>
          <a:prstGeom prst="rect">
            <a:avLst/>
          </a:prstGeom>
          <a:solidFill>
            <a:srgbClr val="FFFF00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</a:t>
            </a:r>
            <a:r>
              <a:rPr lang="en-US" sz="2000" dirty="0" smtClean="0"/>
              <a:t>ar owner + </a:t>
            </a:r>
            <a:r>
              <a:rPr lang="en-US" sz="2400" b="1" dirty="0" smtClean="0"/>
              <a:t>S</a:t>
            </a:r>
            <a:r>
              <a:rPr lang="en-US" sz="2000" dirty="0" smtClean="0"/>
              <a:t>uspect 1 + 1 unknown is a </a:t>
            </a:r>
            <a:r>
              <a:rPr lang="en-US" sz="2000" u="sng" dirty="0" smtClean="0"/>
              <a:t>poor</a:t>
            </a:r>
            <a:r>
              <a:rPr lang="en-US" sz="2000" dirty="0" smtClean="0"/>
              <a:t> </a:t>
            </a:r>
            <a:r>
              <a:rPr lang="en-US" sz="2000" dirty="0" smtClean="0"/>
              <a:t>explanation for the mixture,  according to Mixture Solution.</a:t>
            </a:r>
          </a:p>
          <a:p>
            <a:endParaRPr lang="en-US" sz="2000" dirty="0" smtClean="0"/>
          </a:p>
          <a:p>
            <a:r>
              <a:rPr lang="en-US" sz="2000" dirty="0" smtClean="0"/>
              <a:t>Why? Loci D21 &amp; D19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15000"/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685800" y="1371601"/>
            <a:ext cx="7772400" cy="1066799"/>
          </a:xfrm>
        </p:spPr>
        <p:txBody>
          <a:bodyPr/>
          <a:lstStyle/>
          <a:p>
            <a:pPr eaLnBrk="1" hangingPunct="1"/>
            <a:r>
              <a:rPr lang="en-US" dirty="0" smtClean="0"/>
              <a:t>DNA·VIEW</a:t>
            </a:r>
            <a:r>
              <a:rPr lang="en-US" b="1" dirty="0" smtClean="0"/>
              <a:t>®</a:t>
            </a:r>
            <a:r>
              <a:rPr lang="en-US" dirty="0" smtClean="0"/>
              <a:t> Mixture Solution™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209800"/>
            <a:ext cx="6400800" cy="685800"/>
          </a:xfrm>
        </p:spPr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Incredible insights into complex mixtures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052" name="TextBox 3"/>
          <p:cNvSpPr txBox="1">
            <a:spLocks noChangeArrowheads="1"/>
          </p:cNvSpPr>
          <p:nvPr/>
        </p:nvSpPr>
        <p:spPr bwMode="auto">
          <a:xfrm>
            <a:off x="609600" y="4114800"/>
            <a:ext cx="8305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Charles Brenner, Ph.D.</a:t>
            </a:r>
          </a:p>
          <a:p>
            <a:r>
              <a:rPr lang="en-US" sz="2000" dirty="0">
                <a:latin typeface="Calibri" pitchFamily="34" charset="0"/>
              </a:rPr>
              <a:t>Purveyor of forensic mathematics, 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Calibri" pitchFamily="34" charset="0"/>
              </a:rPr>
              <a:t>DNA∙VIEW</a:t>
            </a:r>
            <a:r>
              <a:rPr lang="en-US" sz="2000" dirty="0">
                <a:latin typeface="Calibri" pitchFamily="34" charset="0"/>
              </a:rPr>
              <a:t>,</a:t>
            </a:r>
          </a:p>
          <a:p>
            <a:r>
              <a:rPr lang="en-US" sz="2000" dirty="0">
                <a:latin typeface="Calibri" pitchFamily="34" charset="0"/>
              </a:rPr>
              <a:t>Visiting </a:t>
            </a:r>
            <a:r>
              <a:rPr lang="en-US" sz="2000" dirty="0" smtClean="0">
                <a:latin typeface="Calibri" pitchFamily="34" charset="0"/>
              </a:rPr>
              <a:t>Scholar, Senior </a:t>
            </a:r>
            <a:r>
              <a:rPr lang="en-US" sz="2000" dirty="0">
                <a:latin typeface="Calibri" pitchFamily="34" charset="0"/>
              </a:rPr>
              <a:t>Research </a:t>
            </a:r>
            <a:r>
              <a:rPr lang="en-US" sz="2000" dirty="0" smtClean="0">
                <a:latin typeface="Calibri" pitchFamily="34" charset="0"/>
              </a:rPr>
              <a:t>Fellow at UC </a:t>
            </a:r>
            <a:r>
              <a:rPr lang="en-US" sz="2000" dirty="0">
                <a:latin typeface="Calibri" pitchFamily="34" charset="0"/>
              </a:rPr>
              <a:t>Berkeley  Human Rights Center</a:t>
            </a:r>
          </a:p>
          <a:p>
            <a:r>
              <a:rPr lang="en-US" sz="2000" dirty="0">
                <a:latin typeface="Calibri" pitchFamily="34" charset="0"/>
                <a:hlinkClick r:id="rId4"/>
              </a:rPr>
              <a:t>http://dna-view.com</a:t>
            </a:r>
            <a:r>
              <a:rPr lang="en-US" sz="2000" dirty="0">
                <a:latin typeface="Calibri" pitchFamily="34" charset="0"/>
              </a:rPr>
              <a:t>          cbrenner@berkeley.edu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9667135-A9A8-4137-869C-AA492EA29856}" type="datetime1">
              <a:rPr lang="en-US"/>
              <a:pPr>
                <a:defRPr/>
              </a:pPr>
              <a:t>9/28/2014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 descr="Visual aids W CST CS CT c b k ck 100 sec_Page_09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 l="5335" t="10102" r="5335" b="10768"/>
          <a:stretch>
            <a:fillRect/>
          </a:stretch>
        </p:blipFill>
        <p:spPr>
          <a:xfrm>
            <a:off x="4735749" y="1447800"/>
            <a:ext cx="4408251" cy="5053361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workshop example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sz="4000" dirty="0" smtClean="0"/>
              <a:t>What if </a:t>
            </a:r>
            <a:r>
              <a:rPr lang="en-US" sz="4000" b="1" dirty="0" smtClean="0"/>
              <a:t>S</a:t>
            </a:r>
            <a:r>
              <a:rPr lang="en-US" sz="4000" dirty="0" smtClean="0"/>
              <a:t>uspect 1 didn’t contribute?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4200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343400" cy="4525963"/>
          </a:xfrm>
        </p:spPr>
        <p:txBody>
          <a:bodyPr/>
          <a:lstStyle/>
          <a:p>
            <a:r>
              <a:rPr lang="en-US" sz="2400" dirty="0" smtClean="0"/>
              <a:t>Look at </a:t>
            </a:r>
            <a:r>
              <a:rPr lang="en-US" sz="2400" b="1" dirty="0" smtClean="0"/>
              <a:t>C</a:t>
            </a:r>
            <a:r>
              <a:rPr lang="en-US" sz="2400" dirty="0" smtClean="0"/>
              <a:t>+</a:t>
            </a:r>
            <a:r>
              <a:rPr lang="en-US" sz="2400" b="1" dirty="0" smtClean="0"/>
              <a:t>T</a:t>
            </a:r>
            <a:r>
              <a:rPr lang="en-US" sz="2400" dirty="0" smtClean="0"/>
              <a:t>+1 </a:t>
            </a:r>
            <a:r>
              <a:rPr lang="en-US" sz="2400" dirty="0" err="1" smtClean="0"/>
              <a:t>unk</a:t>
            </a:r>
            <a:r>
              <a:rPr lang="en-US" sz="2400" dirty="0" smtClean="0"/>
              <a:t> &amp; see who/what did</a:t>
            </a:r>
          </a:p>
          <a:p>
            <a:r>
              <a:rPr lang="en-US" sz="2400" dirty="0" smtClean="0"/>
              <a:t>“</a:t>
            </a:r>
            <a:r>
              <a:rPr lang="en-US" sz="2400" b="1" dirty="0" smtClean="0"/>
              <a:t>M</a:t>
            </a:r>
            <a:r>
              <a:rPr lang="en-US" sz="2400" dirty="0" smtClean="0"/>
              <a:t>ock mechanic”=</a:t>
            </a:r>
          </a:p>
          <a:p>
            <a:pPr lvl="1">
              <a:buNone/>
            </a:pPr>
            <a:r>
              <a:rPr lang="en-US" sz="2000" dirty="0" smtClean="0"/>
              <a:t>D8(13,16) D21(29,32.2) … FGA(20,28)</a:t>
            </a:r>
          </a:p>
          <a:p>
            <a:pPr lvl="1">
              <a:buNone/>
            </a:pPr>
            <a:r>
              <a:rPr lang="en-US" sz="2000" dirty="0" smtClean="0"/>
              <a:t>(=real mechanic except FGA)</a:t>
            </a:r>
          </a:p>
          <a:p>
            <a:r>
              <a:rPr lang="en-US" sz="2400" b="1" dirty="0" smtClean="0"/>
              <a:t>M</a:t>
            </a:r>
            <a:r>
              <a:rPr lang="en-US" sz="2400" dirty="0" smtClean="0"/>
              <a:t> &amp; </a:t>
            </a:r>
            <a:r>
              <a:rPr lang="en-US" sz="2400" b="1" dirty="0" smtClean="0"/>
              <a:t>S</a:t>
            </a:r>
            <a:r>
              <a:rPr lang="en-US" sz="2400" dirty="0" smtClean="0"/>
              <a:t> are brothers!</a:t>
            </a:r>
          </a:p>
          <a:p>
            <a:pPr lvl="1"/>
            <a:r>
              <a:rPr lang="en-US" sz="2000" dirty="0" smtClean="0"/>
              <a:t>LR=2 million</a:t>
            </a:r>
          </a:p>
          <a:p>
            <a:pPr lvl="1"/>
            <a:r>
              <a:rPr lang="en-US" sz="2000" dirty="0" smtClean="0"/>
              <a:t>Typically Korean alleles (per DNA·VIEW’s </a:t>
            </a:r>
            <a:r>
              <a:rPr lang="en-US" sz="2000" i="1" dirty="0" smtClean="0"/>
              <a:t>Racial estimate)</a:t>
            </a:r>
            <a:endParaRPr lang="en-US" sz="2000" dirty="0" smtClean="0"/>
          </a:p>
          <a:p>
            <a:r>
              <a:rPr lang="en-US" sz="2400" dirty="0" smtClean="0"/>
              <a:t>Aha. Related!</a:t>
            </a:r>
          </a:p>
          <a:p>
            <a:pPr lvl="1"/>
            <a:endParaRPr lang="en-US" sz="2000" dirty="0"/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8422479" y="2590800"/>
            <a:ext cx="152400" cy="76200"/>
          </a:xfrm>
          <a:prstGeom prst="straightConnector1">
            <a:avLst/>
          </a:prstGeom>
          <a:ln w="38100">
            <a:solidFill>
              <a:srgbClr val="7030A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8017669" y="2588419"/>
            <a:ext cx="152400" cy="76200"/>
          </a:xfrm>
          <a:prstGeom prst="straightConnector1">
            <a:avLst/>
          </a:prstGeom>
          <a:ln w="38100">
            <a:solidFill>
              <a:srgbClr val="7030A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5803105" y="3657600"/>
            <a:ext cx="152400" cy="76200"/>
          </a:xfrm>
          <a:prstGeom prst="straightConnector1">
            <a:avLst/>
          </a:prstGeom>
          <a:ln w="38100">
            <a:solidFill>
              <a:srgbClr val="7030A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5538790" y="3655219"/>
            <a:ext cx="152400" cy="76200"/>
          </a:xfrm>
          <a:prstGeom prst="straightConnector1">
            <a:avLst/>
          </a:prstGeom>
          <a:ln w="38100">
            <a:solidFill>
              <a:srgbClr val="7030A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6096000" y="3276600"/>
            <a:ext cx="57152" cy="152400"/>
          </a:xfrm>
          <a:prstGeom prst="straightConnector1">
            <a:avLst/>
          </a:prstGeom>
          <a:ln w="38100">
            <a:solidFill>
              <a:srgbClr val="7030A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6374603" y="3407570"/>
            <a:ext cx="57152" cy="152400"/>
          </a:xfrm>
          <a:prstGeom prst="straightConnector1">
            <a:avLst/>
          </a:prstGeom>
          <a:ln w="38100">
            <a:solidFill>
              <a:srgbClr val="7030A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7031831" y="3505200"/>
            <a:ext cx="57152" cy="152400"/>
          </a:xfrm>
          <a:prstGeom prst="straightConnector1">
            <a:avLst/>
          </a:prstGeom>
          <a:ln w="38100">
            <a:solidFill>
              <a:srgbClr val="7030A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>
            <a:off x="7239004" y="3276600"/>
            <a:ext cx="95248" cy="152400"/>
          </a:xfrm>
          <a:prstGeom prst="straightConnector1">
            <a:avLst/>
          </a:prstGeom>
          <a:ln w="38100">
            <a:solidFill>
              <a:srgbClr val="7030A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9/28/2014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workshop example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sz="4000" dirty="0" smtClean="0"/>
              <a:t>Aha</a:t>
            </a:r>
            <a:endParaRPr lang="en-US" sz="4200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Mixture Solution (currently) unaware of relatedness</a:t>
            </a:r>
          </a:p>
          <a:p>
            <a:pPr lvl="1"/>
            <a:r>
              <a:rPr lang="en-US" sz="2400" dirty="0" smtClean="0"/>
              <a:t>“confused” by brothers, proposed 4-person</a:t>
            </a:r>
          </a:p>
          <a:p>
            <a:pPr lvl="2">
              <a:buNone/>
            </a:pPr>
            <a:r>
              <a:rPr lang="en-US" dirty="0" smtClean="0"/>
              <a:t>explanation including </a:t>
            </a:r>
            <a:r>
              <a:rPr lang="en-US" dirty="0" smtClean="0"/>
              <a:t>S</a:t>
            </a:r>
            <a:endParaRPr lang="en-US" dirty="0" smtClean="0"/>
          </a:p>
          <a:p>
            <a:r>
              <a:rPr lang="en-US" sz="2800" dirty="0" smtClean="0"/>
              <a:t>(For fun) compare Hp=CTM </a:t>
            </a:r>
            <a:r>
              <a:rPr lang="en-US" sz="2800" dirty="0" err="1" smtClean="0"/>
              <a:t>vs</a:t>
            </a:r>
            <a:r>
              <a:rPr lang="en-US" sz="2800" dirty="0" smtClean="0"/>
              <a:t> </a:t>
            </a:r>
            <a:r>
              <a:rPr lang="en-US" sz="2800" dirty="0" err="1" smtClean="0"/>
              <a:t>Hd</a:t>
            </a:r>
            <a:r>
              <a:rPr lang="en-US" sz="2800" dirty="0" smtClean="0"/>
              <a:t>=</a:t>
            </a:r>
            <a:r>
              <a:rPr lang="en-US" sz="2800" dirty="0" err="1" smtClean="0"/>
              <a:t>CM+unknown</a:t>
            </a:r>
            <a:endParaRPr lang="en-US" sz="2800" dirty="0" smtClean="0"/>
          </a:p>
          <a:p>
            <a:pPr lvl="1"/>
            <a:r>
              <a:rPr lang="en-US" sz="2400" dirty="0" smtClean="0"/>
              <a:t>LR=1 trillion that T is in the mixture</a:t>
            </a:r>
          </a:p>
          <a:p>
            <a:pPr lvl="1"/>
            <a:r>
              <a:rPr lang="en-US" sz="2400" dirty="0" smtClean="0"/>
              <a:t>That’s reassuring even though inventing </a:t>
            </a:r>
            <a:r>
              <a:rPr lang="en-US" sz="2400" dirty="0" smtClean="0"/>
              <a:t>an </a:t>
            </a:r>
            <a:r>
              <a:rPr lang="en-US" sz="2400" dirty="0" smtClean="0"/>
              <a:t>M is dodgy.</a:t>
            </a:r>
          </a:p>
          <a:p>
            <a:pPr lvl="1"/>
            <a:r>
              <a:rPr lang="en-US" sz="2400" dirty="0" smtClean="0"/>
              <a:t>(“Korean” included in the race list or LR even higher)</a:t>
            </a:r>
          </a:p>
          <a:p>
            <a:r>
              <a:rPr lang="en-US" sz="2800" dirty="0" smtClean="0"/>
              <a:t>Ideal Hp: mixture=</a:t>
            </a:r>
            <a:r>
              <a:rPr lang="en-US" sz="2800" dirty="0" err="1" smtClean="0"/>
              <a:t>C+T+unknown</a:t>
            </a:r>
            <a:r>
              <a:rPr lang="en-US" sz="2800" dirty="0" smtClean="0"/>
              <a:t> brother of S</a:t>
            </a:r>
          </a:p>
          <a:p>
            <a:pPr>
              <a:buNone/>
            </a:pPr>
            <a:r>
              <a:rPr lang="en-US" sz="2800" dirty="0" smtClean="0"/>
              <a:t>         </a:t>
            </a:r>
            <a:r>
              <a:rPr lang="en-US" sz="2800" dirty="0" err="1" smtClean="0"/>
              <a:t>Hd</a:t>
            </a:r>
            <a:r>
              <a:rPr lang="en-US" sz="2800" dirty="0" smtClean="0"/>
              <a:t>(T): mixture=</a:t>
            </a:r>
            <a:r>
              <a:rPr lang="en-US" sz="2800" dirty="0" err="1" smtClean="0"/>
              <a:t>C+brother</a:t>
            </a:r>
            <a:r>
              <a:rPr lang="en-US" sz="2800" dirty="0" smtClean="0"/>
              <a:t> of </a:t>
            </a:r>
            <a:r>
              <a:rPr lang="en-US" sz="2800" dirty="0" err="1" smtClean="0"/>
              <a:t>S+brother</a:t>
            </a:r>
            <a:r>
              <a:rPr lang="en-US" sz="2800" dirty="0" smtClean="0"/>
              <a:t> of T ?</a:t>
            </a:r>
          </a:p>
          <a:p>
            <a:pPr>
              <a:buNone/>
            </a:pPr>
            <a:r>
              <a:rPr lang="en-US" sz="2800" dirty="0" smtClean="0"/>
              <a:t>		</a:t>
            </a:r>
            <a:r>
              <a:rPr lang="en-US" sz="2400" dirty="0" smtClean="0"/>
              <a:t>(expect next year)</a:t>
            </a:r>
            <a:endParaRPr lang="en-US" sz="2400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9/28/2014</a:t>
            </a:fld>
            <a:endParaRPr lang="en-US"/>
          </a:p>
        </p:txBody>
      </p:sp>
      <p:pic>
        <p:nvPicPr>
          <p:cNvPr id="6" name="Picture 5" descr="cst 1 unk.png"/>
          <p:cNvPicPr>
            <a:picLocks noChangeAspect="1"/>
          </p:cNvPicPr>
          <p:nvPr/>
        </p:nvPicPr>
        <p:blipFill>
          <a:blip r:embed="rId2" cstate="print"/>
          <a:srcRect l="16581" t="27850" r="70798" b="62333"/>
          <a:stretch>
            <a:fillRect/>
          </a:stretch>
        </p:blipFill>
        <p:spPr>
          <a:xfrm>
            <a:off x="6752491" y="2019718"/>
            <a:ext cx="1055078" cy="10550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 bldLvl="2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r"/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</a:rPr>
              <a:t>workshop example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sz="4000" dirty="0" smtClean="0"/>
              <a:t>Timing etc</a:t>
            </a:r>
            <a:endParaRPr lang="en-US" sz="4200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9/28/2014</a:t>
            </a:fld>
            <a:endParaRPr lang="en-US"/>
          </a:p>
        </p:txBody>
      </p:sp>
      <p:pic>
        <p:nvPicPr>
          <p:cNvPr id="13" name="Picture 12" descr="Visual aids W CST CS CT c b k ck 100 sec_Page_06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2FFFF"/>
              </a:clrFrom>
              <a:clrTo>
                <a:srgbClr val="F2FFFF">
                  <a:alpha val="0"/>
                </a:srgbClr>
              </a:clrTo>
            </a:clrChange>
          </a:blip>
          <a:srcRect l="16928" t="28536" r="71569" b="63130"/>
          <a:stretch>
            <a:fillRect/>
          </a:stretch>
        </p:blipFill>
        <p:spPr>
          <a:xfrm>
            <a:off x="2879777" y="1712035"/>
            <a:ext cx="893947" cy="8382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508181" y="1199397"/>
            <a:ext cx="4963880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Phase I</a:t>
            </a:r>
            <a:r>
              <a:rPr lang="en-US" dirty="0" smtClean="0"/>
              <a:t>: LR at most likely mixture proportions</a:t>
            </a:r>
            <a:endParaRPr lang="en-US" dirty="0"/>
          </a:p>
        </p:txBody>
      </p:sp>
      <p:pic>
        <p:nvPicPr>
          <p:cNvPr id="14" name="Picture 13" descr="Timing CST CS CT races 1 4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2FFFF"/>
              </a:clrFrom>
              <a:clrTo>
                <a:srgbClr val="F2FFFF">
                  <a:alpha val="0"/>
                </a:srgbClr>
              </a:clrTo>
            </a:clrChange>
          </a:blip>
          <a:srcRect l="1830" t="34459"/>
          <a:stretch>
            <a:fillRect/>
          </a:stretch>
        </p:blipFill>
        <p:spPr>
          <a:xfrm>
            <a:off x="613826" y="1469178"/>
            <a:ext cx="5470682" cy="282229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81891" y="4417622"/>
            <a:ext cx="8122721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Phase II </a:t>
            </a:r>
            <a:r>
              <a:rPr lang="en-US" dirty="0" smtClean="0"/>
              <a:t>– LR averaging over mixture proportions (more logical result)</a:t>
            </a:r>
          </a:p>
          <a:p>
            <a:r>
              <a:rPr lang="en-US" dirty="0" smtClean="0"/>
              <a:t> </a:t>
            </a:r>
          </a:p>
          <a:p>
            <a:r>
              <a:rPr lang="en-US" dirty="0" smtClean="0"/>
              <a:t>Example elapsed times for both</a:t>
            </a:r>
            <a:r>
              <a:rPr lang="en-US" b="1" dirty="0" smtClean="0"/>
              <a:t> I &amp; II</a:t>
            </a:r>
            <a:r>
              <a:rPr lang="en-US" dirty="0" smtClean="0"/>
              <a:t>:</a:t>
            </a:r>
          </a:p>
          <a:p>
            <a:r>
              <a:rPr lang="en-US" dirty="0" smtClean="0"/>
              <a:t>1)  </a:t>
            </a:r>
            <a:r>
              <a:rPr lang="en-US" dirty="0" smtClean="0">
                <a:solidFill>
                  <a:srgbClr val="254061"/>
                </a:solidFill>
                <a:highlight>
                  <a:srgbClr val="FFFF00"/>
                </a:highlight>
                <a:latin typeface="Arial"/>
              </a:rPr>
              <a:t>10 minutes</a:t>
            </a:r>
            <a:r>
              <a:rPr lang="en-US" dirty="0" smtClean="0"/>
              <a:t> (for Hp and best two </a:t>
            </a:r>
            <a:r>
              <a:rPr lang="en-US" dirty="0" err="1" smtClean="0"/>
              <a:t>Hd</a:t>
            </a:r>
            <a:r>
              <a:rPr lang="en-US" dirty="0" smtClean="0"/>
              <a:t> as above).</a:t>
            </a:r>
          </a:p>
          <a:p>
            <a:pPr marL="342900" indent="-342900">
              <a:buAutoNum type="arabicParenR" startAt="2"/>
            </a:pPr>
            <a:r>
              <a:rPr lang="en-US" dirty="0" smtClean="0">
                <a:solidFill>
                  <a:srgbClr val="254061"/>
                </a:solidFill>
                <a:highlight>
                  <a:srgbClr val="FFFF00"/>
                </a:highlight>
                <a:latin typeface="Arial"/>
              </a:rPr>
              <a:t>1 hour</a:t>
            </a:r>
            <a:r>
              <a:rPr lang="en-US" dirty="0" smtClean="0"/>
              <a:t> to explore &amp; compare </a:t>
            </a:r>
            <a:r>
              <a:rPr lang="en-US" i="1" dirty="0" smtClean="0"/>
              <a:t>all</a:t>
            </a:r>
            <a:r>
              <a:rPr lang="en-US" dirty="0" smtClean="0"/>
              <a:t> pairs Hp(T) and </a:t>
            </a:r>
            <a:r>
              <a:rPr lang="en-US" dirty="0" err="1" smtClean="0"/>
              <a:t>Hd</a:t>
            </a:r>
            <a:r>
              <a:rPr lang="en-US" dirty="0" smtClean="0"/>
              <a:t>(T) of hypotheses</a:t>
            </a:r>
          </a:p>
          <a:p>
            <a:pPr marL="800100" lvl="1" indent="-342900"/>
            <a:r>
              <a:rPr lang="en-US" dirty="0" smtClean="0"/>
              <a:t>(</a:t>
            </a:r>
            <a:r>
              <a:rPr lang="en-US" dirty="0" err="1" smtClean="0"/>
              <a:t>eg</a:t>
            </a:r>
            <a:r>
              <a:rPr lang="en-US" dirty="0" smtClean="0"/>
              <a:t>  </a:t>
            </a:r>
            <a:r>
              <a:rPr lang="en-US" u="sng" dirty="0" err="1" smtClean="0">
                <a:solidFill>
                  <a:srgbClr val="002060"/>
                </a:solidFill>
              </a:rPr>
              <a:t>CST+black+white</a:t>
            </a:r>
            <a:r>
              <a:rPr lang="en-US" u="sng" dirty="0" smtClean="0">
                <a:solidFill>
                  <a:srgbClr val="002060"/>
                </a:solidFill>
              </a:rPr>
              <a:t> unknowns</a:t>
            </a:r>
            <a:r>
              <a:rPr lang="en-US" dirty="0" smtClean="0"/>
              <a:t> </a:t>
            </a:r>
            <a:r>
              <a:rPr lang="en-US" dirty="0" err="1" smtClean="0"/>
              <a:t>vs</a:t>
            </a:r>
            <a:r>
              <a:rPr lang="en-US" dirty="0" smtClean="0"/>
              <a:t> </a:t>
            </a:r>
            <a:r>
              <a:rPr lang="en-US" u="sng" dirty="0" err="1" smtClean="0">
                <a:solidFill>
                  <a:srgbClr val="006600"/>
                </a:solidFill>
              </a:rPr>
              <a:t>C+white</a:t>
            </a:r>
            <a:r>
              <a:rPr lang="en-US" u="sng" dirty="0" smtClean="0">
                <a:solidFill>
                  <a:srgbClr val="006600"/>
                </a:solidFill>
              </a:rPr>
              <a:t> &amp; 2 Korean unknowns</a:t>
            </a:r>
            <a:r>
              <a:rPr lang="en-US" dirty="0" smtClean="0"/>
              <a:t>)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66410" y="1567542"/>
            <a:ext cx="2899321" cy="14773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254061"/>
                </a:solidFill>
                <a:highlight>
                  <a:srgbClr val="FFFF00"/>
                </a:highlight>
                <a:latin typeface="Arial"/>
              </a:rPr>
              <a:t>4 minutes</a:t>
            </a:r>
            <a:r>
              <a:rPr lang="en-US" dirty="0" smtClean="0"/>
              <a:t> total for 3 hypotheses:  Hp, </a:t>
            </a:r>
            <a:r>
              <a:rPr lang="en-US" dirty="0" err="1" smtClean="0"/>
              <a:t>Hd</a:t>
            </a:r>
            <a:r>
              <a:rPr lang="en-US" dirty="0" smtClean="0"/>
              <a:t>(S), </a:t>
            </a:r>
            <a:r>
              <a:rPr lang="en-US" dirty="0" err="1" smtClean="0"/>
              <a:t>Hd</a:t>
            </a:r>
            <a:r>
              <a:rPr lang="en-US" dirty="0" smtClean="0"/>
              <a:t>(T) – i.e. preliminary calculations for both  suspects.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Validation &amp; Verification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Validation</a:t>
            </a:r>
          </a:p>
          <a:p>
            <a:pPr lvl="1"/>
            <a:r>
              <a:rPr lang="en-US" sz="2400" dirty="0" smtClean="0"/>
              <a:t>Plan: test all Boston U examples</a:t>
            </a:r>
          </a:p>
          <a:p>
            <a:pPr lvl="1"/>
            <a:r>
              <a:rPr lang="en-US" sz="2400" dirty="0" smtClean="0"/>
              <a:t>Excellent NIST 2013 &amp; ISHI test results</a:t>
            </a:r>
          </a:p>
          <a:p>
            <a:pPr lvl="1"/>
            <a:r>
              <a:rPr lang="en-US" sz="2400" dirty="0" smtClean="0"/>
              <a:t>Robust: not sensitive to parameter variation</a:t>
            </a:r>
          </a:p>
          <a:p>
            <a:pPr lvl="1"/>
            <a:r>
              <a:rPr lang="en-US" sz="2400" dirty="0" smtClean="0"/>
              <a:t>Visual aids help greatly</a:t>
            </a:r>
          </a:p>
          <a:p>
            <a:pPr lvl="1"/>
            <a:r>
              <a:rPr lang="en-US" sz="2400" dirty="0" smtClean="0"/>
              <a:t>Parallel development &amp; cross-testing of 2 versions</a:t>
            </a:r>
          </a:p>
          <a:p>
            <a:pPr lvl="1"/>
            <a:r>
              <a:rPr lang="en-US" sz="2400" dirty="0" smtClean="0"/>
              <a:t>Test against special cases</a:t>
            </a:r>
          </a:p>
          <a:p>
            <a:r>
              <a:rPr lang="en-US" sz="2800" dirty="0" smtClean="0"/>
              <a:t>Calibration</a:t>
            </a:r>
          </a:p>
          <a:p>
            <a:pPr lvl="1"/>
            <a:r>
              <a:rPr lang="en-US" sz="2400" dirty="0" smtClean="0"/>
              <a:t>should use comparable validation samples</a:t>
            </a:r>
            <a:endParaRPr lang="en-US" sz="28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37700C-0813-434E-B5A9-08CFA5F5C92E}" type="datetime1">
              <a:rPr lang="en-US" smtClean="0"/>
              <a:pPr>
                <a:defRPr/>
              </a:pPr>
              <a:t>9/28/2014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Support &amp; miscellaneous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1-time license fee (1 or more “seats”)</a:t>
            </a:r>
          </a:p>
          <a:p>
            <a:pPr lvl="1"/>
            <a:r>
              <a:rPr lang="en-US" sz="2400" dirty="0" smtClean="0"/>
              <a:t>25 year history of DNA·VIEW support</a:t>
            </a:r>
          </a:p>
          <a:p>
            <a:pPr lvl="1"/>
            <a:r>
              <a:rPr lang="en-US" sz="2400" dirty="0" smtClean="0"/>
              <a:t>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year of support &amp; upgrades included</a:t>
            </a:r>
          </a:p>
          <a:p>
            <a:r>
              <a:rPr lang="en-US" sz="2800" dirty="0" smtClean="0"/>
              <a:t>PC Windows program</a:t>
            </a:r>
          </a:p>
          <a:p>
            <a:pPr lvl="1"/>
            <a:r>
              <a:rPr lang="en-US" sz="2400" dirty="0" smtClean="0"/>
              <a:t>Mac? Virtual box. Unix? Ask.</a:t>
            </a:r>
          </a:p>
          <a:p>
            <a:pPr>
              <a:buNone/>
            </a:pP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9/28/2014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 attributes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Biochemical model</a:t>
            </a:r>
          </a:p>
          <a:p>
            <a:pPr lvl="1"/>
            <a:r>
              <a:rPr lang="en-US" dirty="0" smtClean="0"/>
              <a:t>As complicated as necessary</a:t>
            </a:r>
          </a:p>
          <a:p>
            <a:pPr lvl="1"/>
            <a:r>
              <a:rPr lang="en-US" dirty="0" smtClean="0"/>
              <a:t>As simple as possible</a:t>
            </a:r>
          </a:p>
          <a:p>
            <a:pPr lvl="2"/>
            <a:r>
              <a:rPr lang="en-US" dirty="0" smtClean="0"/>
              <a:t>Testing, speed, flexibility, reliability</a:t>
            </a:r>
          </a:p>
          <a:p>
            <a:r>
              <a:rPr lang="en-US" dirty="0" smtClean="0"/>
              <a:t>Casework model</a:t>
            </a:r>
          </a:p>
          <a:p>
            <a:pPr lvl="1"/>
            <a:r>
              <a:rPr lang="en-US" dirty="0" smtClean="0"/>
              <a:t>Many suspects and/or possible hypotheses</a:t>
            </a:r>
          </a:p>
          <a:p>
            <a:pPr lvl="1"/>
            <a:r>
              <a:rPr lang="en-US" dirty="0" smtClean="0"/>
              <a:t>Automatic evaluation decides among hypotheses</a:t>
            </a:r>
          </a:p>
          <a:p>
            <a:pPr lvl="1"/>
            <a:r>
              <a:rPr lang="en-US" dirty="0" smtClean="0"/>
              <a:t>Simple yet conservative?</a:t>
            </a:r>
          </a:p>
          <a:p>
            <a:pPr lvl="2"/>
            <a:r>
              <a:rPr lang="en-US" dirty="0" smtClean="0"/>
              <a:t>Defense-friendly stochastic model </a:t>
            </a:r>
          </a:p>
          <a:p>
            <a:pPr lvl="2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9/28/2014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of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Visual aids</a:t>
            </a:r>
          </a:p>
          <a:p>
            <a:r>
              <a:rPr lang="en-US" sz="2800" dirty="0" smtClean="0"/>
              <a:t>Automatic evaluation of all combinations </a:t>
            </a:r>
          </a:p>
          <a:p>
            <a:pPr lvl="1"/>
            <a:r>
              <a:rPr lang="en-US" sz="2400" dirty="0" smtClean="0"/>
              <a:t>References, unknowns, races, proportions</a:t>
            </a:r>
          </a:p>
          <a:p>
            <a:r>
              <a:rPr lang="en-US" sz="2800" dirty="0" smtClean="0"/>
              <a:t>Numbers of contributors</a:t>
            </a:r>
          </a:p>
          <a:p>
            <a:pPr lvl="1"/>
            <a:r>
              <a:rPr lang="en-US" sz="2400" dirty="0" smtClean="0"/>
              <a:t>Prosecution &amp; defense may differ</a:t>
            </a:r>
          </a:p>
          <a:p>
            <a:pPr lvl="1"/>
            <a:r>
              <a:rPr lang="en-US" sz="2400" dirty="0" smtClean="0"/>
              <a:t>Optimum # determined automatically</a:t>
            </a:r>
          </a:p>
          <a:p>
            <a:r>
              <a:rPr lang="en-US" sz="2800" dirty="0" smtClean="0"/>
              <a:t>Calculation, not simulation</a:t>
            </a:r>
          </a:p>
          <a:p>
            <a:pPr lvl="1"/>
            <a:r>
              <a:rPr lang="en-US" sz="2400" dirty="0" smtClean="0"/>
              <a:t>All genotype combinations for unknowns</a:t>
            </a:r>
          </a:p>
          <a:p>
            <a:r>
              <a:rPr lang="en-US" sz="2800" dirty="0" smtClean="0"/>
              <a:t>Fast, very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9/28/2014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Where does it stand?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228600" y="685800"/>
            <a:ext cx="8610600" cy="5562600"/>
          </a:xfrm>
        </p:spPr>
        <p:txBody>
          <a:bodyPr/>
          <a:lstStyle/>
          <a:p>
            <a:pPr eaLnBrk="1" hangingPunct="1"/>
            <a:r>
              <a:rPr lang="en-US" sz="2400" dirty="0" smtClean="0"/>
              <a:t>Current state</a:t>
            </a:r>
          </a:p>
          <a:p>
            <a:pPr lvl="1" eaLnBrk="1" hangingPunct="1"/>
            <a:r>
              <a:rPr lang="en-US" sz="2000" dirty="0" smtClean="0"/>
              <a:t>Works extremely well already</a:t>
            </a:r>
          </a:p>
          <a:p>
            <a:pPr lvl="2" eaLnBrk="1" hangingPunct="1"/>
            <a:r>
              <a:rPr lang="en-US" sz="1800" dirty="0" smtClean="0"/>
              <a:t>Program explores alternatives, decides</a:t>
            </a:r>
          </a:p>
          <a:p>
            <a:pPr lvl="1" eaLnBrk="1" hangingPunct="1"/>
            <a:r>
              <a:rPr lang="en-US" sz="2000" dirty="0" smtClean="0"/>
              <a:t>Some labs experimenting with it.</a:t>
            </a:r>
          </a:p>
          <a:p>
            <a:pPr lvl="1" eaLnBrk="1" hangingPunct="1"/>
            <a:r>
              <a:rPr lang="en-US" sz="2000" dirty="0" smtClean="0"/>
              <a:t>fast, &amp; easy to use</a:t>
            </a:r>
          </a:p>
          <a:p>
            <a:pPr eaLnBrk="1" hangingPunct="1"/>
            <a:r>
              <a:rPr lang="en-US" sz="2400" dirty="0" smtClean="0"/>
              <a:t>Plans</a:t>
            </a:r>
          </a:p>
          <a:p>
            <a:pPr lvl="1" eaLnBrk="1" hangingPunct="1"/>
            <a:r>
              <a:rPr lang="en-US" sz="2000" dirty="0" smtClean="0"/>
              <a:t>kinship mixture hypotheses! </a:t>
            </a:r>
          </a:p>
          <a:p>
            <a:pPr lvl="2" eaLnBrk="1" hangingPunct="1"/>
            <a:r>
              <a:rPr lang="en-US" dirty="0" smtClean="0"/>
              <a:t>“mixture is A &amp; 2 unknown brothers”</a:t>
            </a:r>
          </a:p>
          <a:p>
            <a:pPr lvl="1" eaLnBrk="1" hangingPunct="1"/>
            <a:r>
              <a:rPr lang="en-US" sz="2000" dirty="0" smtClean="0"/>
              <a:t>Y, </a:t>
            </a:r>
            <a:r>
              <a:rPr lang="en-US" sz="2000" dirty="0" err="1" smtClean="0"/>
              <a:t>Amelo</a:t>
            </a:r>
            <a:r>
              <a:rPr lang="en-US" sz="2000" dirty="0" smtClean="0"/>
              <a:t>, non-STR (easy)</a:t>
            </a:r>
          </a:p>
          <a:p>
            <a:pPr lvl="1" eaLnBrk="1" hangingPunct="1"/>
            <a:r>
              <a:rPr lang="en-US" sz="2000" dirty="0" smtClean="0"/>
              <a:t>even faster</a:t>
            </a:r>
          </a:p>
          <a:p>
            <a:pPr lvl="1" eaLnBrk="1" hangingPunct="1"/>
            <a:r>
              <a:rPr lang="en-US" sz="2000" dirty="0" smtClean="0"/>
              <a:t>a</a:t>
            </a:r>
            <a:r>
              <a:rPr lang="en-US" sz="2000" smtClean="0"/>
              <a:t>utomatic </a:t>
            </a:r>
            <a:r>
              <a:rPr lang="en-US" sz="2000" dirty="0" smtClean="0"/>
              <a:t>evaluation of </a:t>
            </a:r>
            <a:r>
              <a:rPr lang="en-US" sz="2000" smtClean="0"/>
              <a:t>calibration data</a:t>
            </a:r>
            <a:endParaRPr lang="en-US" sz="2000" dirty="0" smtClean="0"/>
          </a:p>
          <a:p>
            <a:pPr lvl="1" eaLnBrk="1" hangingPunct="1"/>
            <a:r>
              <a:rPr lang="en-US" sz="2000" dirty="0" smtClean="0"/>
              <a:t>Windows release this year. </a:t>
            </a:r>
          </a:p>
          <a:p>
            <a:pPr lvl="2" eaLnBrk="1" hangingPunct="1"/>
            <a:r>
              <a:rPr lang="en-US" sz="1600" dirty="0" smtClean="0"/>
              <a:t>Later add remaining DNA·VIEW modules (Kinship, Paternity, MVI, etc.)</a:t>
            </a:r>
          </a:p>
          <a:p>
            <a:pPr lvl="1" eaLnBrk="1" hangingPunct="1"/>
            <a:endParaRPr lang="en-US" dirty="0" smtClean="0"/>
          </a:p>
          <a:p>
            <a:pPr eaLnBrk="1" hangingPunct="1"/>
            <a:endParaRPr lang="en-US" sz="2200" dirty="0" smtClean="0"/>
          </a:p>
        </p:txBody>
      </p:sp>
      <p:sp>
        <p:nvSpPr>
          <p:cNvPr id="11" name="Date Placeholder 10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FDBE081-A642-4877-9B07-90AFD2430D8B}" type="datetime1">
              <a:rPr lang="en-US"/>
              <a:pPr>
                <a:defRPr/>
              </a:pPr>
              <a:t>9/28/2014</a:t>
            </a:fld>
            <a:endParaRPr lang="en-US"/>
          </a:p>
        </p:txBody>
      </p:sp>
      <p:pic>
        <p:nvPicPr>
          <p:cNvPr id="22534" name="Content Placeholder 14" descr="Sculpture and house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410200" y="685800"/>
            <a:ext cx="3429000" cy="2571750"/>
          </a:xfrm>
        </p:spPr>
      </p:pic>
      <p:sp>
        <p:nvSpPr>
          <p:cNvPr id="10" name="TextBox 9"/>
          <p:cNvSpPr txBox="1"/>
          <p:nvPr/>
        </p:nvSpPr>
        <p:spPr>
          <a:xfrm>
            <a:off x="7391400" y="2438400"/>
            <a:ext cx="1441485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DNA garden</a:t>
            </a:r>
            <a:endParaRPr lang="en-US" dirty="0"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00800" y="3429000"/>
            <a:ext cx="22974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Charles Brenner, PhD</a:t>
            </a:r>
          </a:p>
          <a:p>
            <a:r>
              <a:rPr lang="en-US" dirty="0" smtClean="0">
                <a:latin typeface="Segoe UI" pitchFamily="34" charset="0"/>
                <a:ea typeface="Segoe UI" pitchFamily="34" charset="0"/>
                <a:cs typeface="Segoe UI" pitchFamily="34" charset="0"/>
                <a:hlinkClick r:id="rId4"/>
              </a:rPr>
              <a:t>c@dna-view.com</a:t>
            </a:r>
            <a:endParaRPr lang="en-US" dirty="0" smtClean="0">
              <a:latin typeface="Segoe UI" pitchFamily="34" charset="0"/>
              <a:ea typeface="Segoe UI" pitchFamily="34" charset="0"/>
              <a:cs typeface="Segoe UI" pitchFamily="34" charset="0"/>
            </a:endParaRPr>
          </a:p>
          <a:p>
            <a:r>
              <a:rPr lang="en-US" dirty="0" smtClean="0">
                <a:latin typeface="Segoe UI" pitchFamily="34" charset="0"/>
                <a:ea typeface="Segoe UI" pitchFamily="34" charset="0"/>
                <a:cs typeface="Segoe UI" pitchFamily="34" charset="0"/>
              </a:rPr>
              <a:t>http://dna-view.com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bldLvl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Mixtures past &amp; future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tabLst>
                <a:tab pos="1377950" algn="l"/>
              </a:tabLst>
            </a:pPr>
            <a:r>
              <a:rPr lang="en-US" sz="2400" dirty="0" smtClean="0"/>
              <a:t>What – </a:t>
            </a:r>
          </a:p>
          <a:p>
            <a:pPr lvl="1">
              <a:tabLst>
                <a:tab pos="1377950" algn="l"/>
              </a:tabLst>
            </a:pPr>
            <a:r>
              <a:rPr lang="en-US" sz="2000" dirty="0" smtClean="0"/>
              <a:t>traditional (rape, murder(fingernail), …)</a:t>
            </a:r>
          </a:p>
          <a:p>
            <a:pPr lvl="1">
              <a:tabLst>
                <a:tab pos="1377950" algn="l"/>
              </a:tabLst>
            </a:pPr>
            <a:r>
              <a:rPr lang="en-US" sz="2000" dirty="0" smtClean="0"/>
              <a:t>Now (gun grip, ski mask, grab touch)</a:t>
            </a:r>
          </a:p>
          <a:p>
            <a:pPr lvl="2">
              <a:tabLst>
                <a:tab pos="1377950" algn="l"/>
              </a:tabLst>
            </a:pPr>
            <a:r>
              <a:rPr lang="en-US" sz="1800" dirty="0" smtClean="0"/>
              <a:t>Lots more mixtures</a:t>
            </a:r>
          </a:p>
          <a:p>
            <a:pPr lvl="2">
              <a:tabLst>
                <a:tab pos="1377950" algn="l"/>
              </a:tabLst>
            </a:pPr>
            <a:r>
              <a:rPr lang="en-US" sz="1800" dirty="0" smtClean="0"/>
              <a:t>Cases with many suspects</a:t>
            </a:r>
          </a:p>
          <a:p>
            <a:pPr lvl="2">
              <a:tabLst>
                <a:tab pos="1377950" algn="l"/>
              </a:tabLst>
            </a:pPr>
            <a:r>
              <a:rPr lang="en-US" sz="1800" dirty="0" smtClean="0"/>
              <a:t>Mixtures with many possible references, or total # of contributors  </a:t>
            </a:r>
          </a:p>
          <a:p>
            <a:pPr>
              <a:tabLst>
                <a:tab pos="1377950" algn="l"/>
              </a:tabLst>
            </a:pPr>
            <a:r>
              <a:rPr lang="en-US" sz="2400" dirty="0" smtClean="0"/>
              <a:t>History</a:t>
            </a:r>
          </a:p>
          <a:p>
            <a:pPr lvl="1">
              <a:tabLst>
                <a:tab pos="1377950" algn="l"/>
              </a:tabLst>
            </a:pPr>
            <a:r>
              <a:rPr lang="en-US" sz="2000" dirty="0" smtClean="0"/>
              <a:t>Binary – exclusion. Weir model. </a:t>
            </a:r>
          </a:p>
          <a:p>
            <a:pPr lvl="1">
              <a:tabLst>
                <a:tab pos="1377950" algn="l"/>
              </a:tabLst>
            </a:pPr>
            <a:r>
              <a:rPr lang="en-US" sz="2000" dirty="0" smtClean="0"/>
              <a:t>Thresholds (60% rule. Stochastic). Square pegs</a:t>
            </a:r>
          </a:p>
          <a:p>
            <a:pPr lvl="1">
              <a:tabLst>
                <a:tab pos="1377950" algn="l"/>
              </a:tabLst>
            </a:pPr>
            <a:r>
              <a:rPr lang="en-US" sz="2000" dirty="0" smtClean="0"/>
              <a:t>Simplifications favor the guilty</a:t>
            </a:r>
          </a:p>
          <a:p>
            <a:pPr lvl="1">
              <a:tabLst>
                <a:tab pos="1377950" algn="l"/>
              </a:tabLst>
            </a:pPr>
            <a:r>
              <a:rPr lang="en-US" sz="2000" dirty="0" smtClean="0"/>
              <a:t>Continuous</a:t>
            </a:r>
          </a:p>
          <a:p>
            <a:pPr lvl="1">
              <a:tabLst>
                <a:tab pos="1377950" algn="l"/>
              </a:tabLst>
            </a:pPr>
            <a:r>
              <a:rPr lang="en-US" sz="2000" dirty="0" smtClean="0"/>
              <a:t>Undefined terms – careless definitions impede progress</a:t>
            </a:r>
          </a:p>
          <a:p>
            <a:pPr lvl="2">
              <a:tabLst>
                <a:tab pos="1377950" algn="l"/>
              </a:tabLst>
            </a:pPr>
            <a:r>
              <a:rPr lang="en-US" sz="1600" dirty="0" smtClean="0"/>
              <a:t>contributor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9/28/2014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Mixture analysis concepts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Traditional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Likelihood ratio</a:t>
            </a:r>
          </a:p>
          <a:p>
            <a:r>
              <a:rPr lang="en-US" dirty="0" smtClean="0"/>
              <a:t>Two hypotheses</a:t>
            </a:r>
          </a:p>
          <a:p>
            <a:endParaRPr lang="en-US" dirty="0" smtClean="0"/>
          </a:p>
          <a:p>
            <a:r>
              <a:rPr lang="en-US" dirty="0" smtClean="0"/>
              <a:t>Alleles seen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“Contributor”</a:t>
            </a:r>
          </a:p>
          <a:p>
            <a:pPr lvl="1"/>
            <a:r>
              <a:rPr lang="en-US" dirty="0" smtClean="0"/>
              <a:t># contributors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Modern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Likelihood ratio</a:t>
            </a:r>
          </a:p>
          <a:p>
            <a:r>
              <a:rPr lang="en-US" dirty="0" smtClean="0"/>
              <a:t>Many hypotheses</a:t>
            </a:r>
          </a:p>
          <a:p>
            <a:pPr lvl="1"/>
            <a:r>
              <a:rPr lang="en-US" dirty="0" smtClean="0"/>
              <a:t>Likelihood</a:t>
            </a:r>
          </a:p>
          <a:p>
            <a:r>
              <a:rPr lang="en-US" dirty="0" smtClean="0"/>
              <a:t>Florescent signal</a:t>
            </a:r>
          </a:p>
          <a:p>
            <a:pPr lvl="1"/>
            <a:r>
              <a:rPr lang="en-US" dirty="0" smtClean="0"/>
              <a:t>Continuum</a:t>
            </a:r>
          </a:p>
          <a:p>
            <a:pPr lvl="1"/>
            <a:r>
              <a:rPr lang="en-US" dirty="0" smtClean="0"/>
              <a:t>Future: quantized?</a:t>
            </a:r>
          </a:p>
          <a:p>
            <a:r>
              <a:rPr lang="en-US" dirty="0" smtClean="0"/>
              <a:t>Degree of contribution</a:t>
            </a:r>
          </a:p>
          <a:p>
            <a:endParaRPr lang="en-US" dirty="0" smtClean="0"/>
          </a:p>
          <a:p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9/28/2014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98C3DB-DCB6-4757-8B8B-88DCB92B37F2}" type="datetime1">
              <a:rPr lang="en-US" smtClean="0"/>
              <a:pPr>
                <a:defRPr/>
              </a:pPr>
              <a:t>9/28/2014</a:t>
            </a:fld>
            <a:endParaRPr lang="en-US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196" y="762000"/>
            <a:ext cx="8317609" cy="5720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multiway mixture analysis setup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98C3DB-DCB6-4757-8B8B-88DCB92B37F2}" type="datetime1">
              <a:rPr lang="en-US" smtClean="0"/>
              <a:pPr>
                <a:defRPr/>
              </a:pPr>
              <a:t>9/28/2014</a:t>
            </a:fld>
            <a:endParaRPr lang="en-US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 l="2361" t="39958" r="32594"/>
          <a:stretch>
            <a:fillRect/>
          </a:stretch>
        </p:blipFill>
        <p:spPr bwMode="auto">
          <a:xfrm>
            <a:off x="11362" y="762000"/>
            <a:ext cx="9121277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multiway mixture analysis setup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BE0A427-303F-4D9F-9835-16AD648CD55B}" type="datetime1">
              <a:rPr lang="en-US"/>
              <a:pPr>
                <a:defRPr/>
              </a:pPr>
              <a:t>9/28/2014</a:t>
            </a:fld>
            <a:endParaRPr lang="en-US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DNA·VIEW</a:t>
            </a:r>
            <a:r>
              <a:rPr lang="en-US" sz="4000" b="1" dirty="0" smtClean="0"/>
              <a:t>®</a:t>
            </a:r>
            <a:r>
              <a:rPr lang="en-US" sz="4000" dirty="0" smtClean="0"/>
              <a:t> Mixture Solution</a:t>
            </a:r>
          </a:p>
        </p:txBody>
      </p:sp>
      <p:sp>
        <p:nvSpPr>
          <p:cNvPr id="30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65225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Evidential value (likelihood ratio) for DNA mixtures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Evaluates peak heights, dropout, drop-in, stutter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“Continuous” method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Fast, automatic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 smtClean="0"/>
              <a:t>Evaluate and compare many hypotheses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Only program to analyze correctly all of the NIST 2013 mixture exercises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44775" y="2081213"/>
            <a:ext cx="2079625" cy="5238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u="sng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peak heights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38675" y="2068513"/>
            <a:ext cx="1370013" cy="5238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u="sng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dropout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91225" y="2066925"/>
            <a:ext cx="1252538" cy="5238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u="sng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drop-in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281863" y="2066925"/>
            <a:ext cx="1165225" cy="5238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u="sng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stutter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8" grpId="0" uiExpand="1" build="p" bldLvl="3"/>
      <p:bldP spid="8" grpId="0" uiExpand="1" animBg="1"/>
      <p:bldP spid="9" grpId="0" uiExpand="1" animBg="1"/>
      <p:bldP spid="10" grpId="0" uiExpand="1" animBg="1"/>
      <p:bldP spid="11" grpId="0" uiExpan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“continuous” mixture model?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“Exclusion” approach is usually invalid</a:t>
            </a:r>
          </a:p>
          <a:p>
            <a:pPr lvl="1"/>
            <a:r>
              <a:rPr lang="en-US" dirty="0" smtClean="0"/>
              <a:t>“Complicated mixture, so we could only do CPE”</a:t>
            </a:r>
          </a:p>
          <a:p>
            <a:pPr lvl="1"/>
            <a:r>
              <a:rPr lang="en-US" dirty="0" smtClean="0"/>
              <a:t>That’s 180⁰ wrong.</a:t>
            </a:r>
          </a:p>
          <a:p>
            <a:pPr lvl="1"/>
            <a:r>
              <a:rPr lang="en-US" dirty="0" smtClean="0"/>
              <a:t>CPE formula: (</a:t>
            </a:r>
            <a:r>
              <a:rPr lang="en-US" dirty="0" err="1" smtClean="0"/>
              <a:t>p+q+r</a:t>
            </a:r>
            <a:r>
              <a:rPr lang="en-US" dirty="0" smtClean="0"/>
              <a:t>)</a:t>
            </a:r>
            <a:r>
              <a:rPr lang="en-US" baseline="30000" dirty="0" smtClean="0"/>
              <a:t>2</a:t>
            </a:r>
            <a:r>
              <a:rPr lang="en-US" dirty="0" smtClean="0"/>
              <a:t> – implements the model:</a:t>
            </a:r>
          </a:p>
          <a:p>
            <a:pPr lvl="2"/>
            <a:r>
              <a:rPr lang="en-US" dirty="0" smtClean="0"/>
              <a:t>Suspect excluded unless all his alleles above threshold.</a:t>
            </a:r>
          </a:p>
          <a:p>
            <a:pPr lvl="2"/>
            <a:r>
              <a:rPr lang="en-US" dirty="0" smtClean="0"/>
              <a:t>Not how a real analyst excludes real suspects – </a:t>
            </a:r>
            <a:r>
              <a:rPr lang="en-US" i="1" dirty="0" smtClean="0"/>
              <a:t>especially</a:t>
            </a:r>
            <a:r>
              <a:rPr lang="en-US" dirty="0" smtClean="0"/>
              <a:t> for a hard mixture.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9/28/2014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bertN1182 JZ.jpg"/>
          <p:cNvPicPr>
            <a:picLocks noChangeAspect="1"/>
          </p:cNvPicPr>
          <p:nvPr/>
        </p:nvPicPr>
        <p:blipFill>
          <a:blip r:embed="rId2" cstate="print"/>
          <a:srcRect l="38557" t="17801" r="50000" b="75510"/>
          <a:stretch>
            <a:fillRect/>
          </a:stretch>
        </p:blipFill>
        <p:spPr bwMode="auto">
          <a:xfrm>
            <a:off x="7086600" y="990600"/>
            <a:ext cx="1719262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Towards a more realistic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Must cope with dropout</a:t>
            </a:r>
          </a:p>
          <a:p>
            <a:r>
              <a:rPr lang="en-US" dirty="0" smtClean="0"/>
              <a:t>Suspect allele not seen (at threshold)</a:t>
            </a:r>
          </a:p>
          <a:p>
            <a:pPr lvl="1"/>
            <a:r>
              <a:rPr lang="en-US" dirty="0" smtClean="0"/>
              <a:t>Can’t exclude suspect; we know dropout possible</a:t>
            </a:r>
          </a:p>
          <a:p>
            <a:pPr lvl="1"/>
            <a:r>
              <a:rPr lang="en-US" dirty="0" smtClean="0"/>
              <a:t>Can’t ignore the locus – unfair to suspect.</a:t>
            </a:r>
          </a:p>
          <a:p>
            <a:pPr>
              <a:buNone/>
            </a:pPr>
            <a:r>
              <a:rPr lang="en-US" dirty="0" smtClean="0"/>
              <a:t>⇒Need probabilistic dropout treatment.</a:t>
            </a:r>
          </a:p>
          <a:p>
            <a:pPr>
              <a:buNone/>
            </a:pPr>
            <a:r>
              <a:rPr lang="en-US" dirty="0" smtClean="0"/>
              <a:t>⇒Model dropout as stochastic phenomenon</a:t>
            </a:r>
          </a:p>
          <a:p>
            <a:pPr>
              <a:buNone/>
            </a:pPr>
            <a:r>
              <a:rPr lang="en-US" dirty="0" smtClean="0"/>
              <a:t>⇒Consider continuum of signal intensity</a:t>
            </a:r>
          </a:p>
          <a:p>
            <a:pPr>
              <a:buNone/>
            </a:pPr>
            <a:r>
              <a:rPr lang="en-US" dirty="0" smtClean="0"/>
              <a:t>⇒Continuous model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53463B-F2F7-49F6-B1D8-4AC014E05526}" type="datetime1">
              <a:rPr lang="en-US" smtClean="0"/>
              <a:pPr>
                <a:defRPr/>
              </a:pPr>
              <a:t>9/28/2014</a:t>
            </a:fld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5586153" y="1590502"/>
            <a:ext cx="3329247" cy="703811"/>
            <a:chOff x="5586153" y="1590502"/>
            <a:chExt cx="3329247" cy="703811"/>
          </a:xfrm>
        </p:grpSpPr>
        <p:cxnSp>
          <p:nvCxnSpPr>
            <p:cNvPr id="7" name="Straight Connector 6"/>
            <p:cNvCxnSpPr/>
            <p:nvPr/>
          </p:nvCxnSpPr>
          <p:spPr>
            <a:xfrm flipH="1">
              <a:off x="7086600" y="1828800"/>
              <a:ext cx="1828800" cy="0"/>
            </a:xfrm>
            <a:prstGeom prst="line">
              <a:avLst/>
            </a:prstGeom>
            <a:ln w="317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Freeform 7"/>
            <p:cNvSpPr/>
            <p:nvPr/>
          </p:nvSpPr>
          <p:spPr>
            <a:xfrm>
              <a:off x="5586153" y="1590502"/>
              <a:ext cx="1379912" cy="703811"/>
            </a:xfrm>
            <a:custGeom>
              <a:avLst/>
              <a:gdLst>
                <a:gd name="connsiteX0" fmla="*/ 0 w 1379912"/>
                <a:gd name="connsiteY0" fmla="*/ 703811 h 703811"/>
                <a:gd name="connsiteX1" fmla="*/ 332509 w 1379912"/>
                <a:gd name="connsiteY1" fmla="*/ 55418 h 703811"/>
                <a:gd name="connsiteX2" fmla="*/ 964276 w 1379912"/>
                <a:gd name="connsiteY2" fmla="*/ 371302 h 703811"/>
                <a:gd name="connsiteX3" fmla="*/ 1379912 w 1379912"/>
                <a:gd name="connsiteY3" fmla="*/ 254923 h 703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79912" h="703811">
                  <a:moveTo>
                    <a:pt x="0" y="703811"/>
                  </a:moveTo>
                  <a:cubicBezTo>
                    <a:pt x="85898" y="407323"/>
                    <a:pt x="171796" y="110836"/>
                    <a:pt x="332509" y="55418"/>
                  </a:cubicBezTo>
                  <a:cubicBezTo>
                    <a:pt x="493222" y="0"/>
                    <a:pt x="789709" y="338051"/>
                    <a:pt x="964276" y="371302"/>
                  </a:cubicBezTo>
                  <a:cubicBezTo>
                    <a:pt x="1138843" y="404553"/>
                    <a:pt x="1379912" y="254923"/>
                    <a:pt x="1379912" y="254923"/>
                  </a:cubicBezTo>
                </a:path>
              </a:pathLst>
            </a:custGeom>
            <a:ln w="38100">
              <a:solidFill>
                <a:srgbClr val="FF0000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>
            <a:off x="3857105" y="2344189"/>
            <a:ext cx="4207626" cy="519545"/>
          </a:xfrm>
          <a:custGeom>
            <a:avLst/>
            <a:gdLst>
              <a:gd name="connsiteX0" fmla="*/ 0 w 4613564"/>
              <a:gd name="connsiteY0" fmla="*/ 266007 h 509847"/>
              <a:gd name="connsiteX1" fmla="*/ 3940233 w 4613564"/>
              <a:gd name="connsiteY1" fmla="*/ 465513 h 509847"/>
              <a:gd name="connsiteX2" fmla="*/ 4039986 w 4613564"/>
              <a:gd name="connsiteY2" fmla="*/ 0 h 509847"/>
              <a:gd name="connsiteX0" fmla="*/ 0 w 4207626"/>
              <a:gd name="connsiteY0" fmla="*/ 266007 h 519545"/>
              <a:gd name="connsiteX1" fmla="*/ 3534295 w 4207626"/>
              <a:gd name="connsiteY1" fmla="*/ 475211 h 519545"/>
              <a:gd name="connsiteX2" fmla="*/ 4039986 w 4207626"/>
              <a:gd name="connsiteY2" fmla="*/ 0 h 519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207626" h="519545">
                <a:moveTo>
                  <a:pt x="0" y="266007"/>
                </a:moveTo>
                <a:cubicBezTo>
                  <a:pt x="1633451" y="387927"/>
                  <a:pt x="2860964" y="519545"/>
                  <a:pt x="3534295" y="475211"/>
                </a:cubicBezTo>
                <a:cubicBezTo>
                  <a:pt x="4207626" y="430877"/>
                  <a:pt x="4039986" y="0"/>
                  <a:pt x="4039986" y="0"/>
                </a:cubicBezTo>
              </a:path>
            </a:pathLst>
          </a:custGeom>
          <a:ln w="38100">
            <a:solidFill>
              <a:srgbClr val="0066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29046</TotalTime>
  <Words>1311</Words>
  <Application>Microsoft Office PowerPoint</Application>
  <PresentationFormat>On-screen Show (4:3)</PresentationFormat>
  <Paragraphs>268</Paragraphs>
  <Slides>27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Office Theme</vt:lpstr>
      <vt:lpstr>Equation</vt:lpstr>
      <vt:lpstr>Probabilistic Software Workshop September 29, 2014</vt:lpstr>
      <vt:lpstr>DNA·VIEW® Mixture Solution™</vt:lpstr>
      <vt:lpstr>Mixtures past &amp; future</vt:lpstr>
      <vt:lpstr>Mixture analysis concepts</vt:lpstr>
      <vt:lpstr>Slide 5</vt:lpstr>
      <vt:lpstr>Slide 6</vt:lpstr>
      <vt:lpstr>DNA·VIEW® Mixture Solution</vt:lpstr>
      <vt:lpstr>Why “continuous” mixture model?</vt:lpstr>
      <vt:lpstr>Towards a more realistic model</vt:lpstr>
      <vt:lpstr>How does Mixture Solution work?</vt:lpstr>
      <vt:lpstr>What goes into calculating L?</vt:lpstr>
      <vt:lpstr>Visual aids Car owner, suspect #2 &amp; unknown</vt:lpstr>
      <vt:lpstr>Visual aids contributor proportions &amp; EPG</vt:lpstr>
      <vt:lpstr>Visual aids Car owner &amp; 2 unknowns</vt:lpstr>
      <vt:lpstr>Visual aids Stochastic variation model</vt:lpstr>
      <vt:lpstr>Input &amp; output</vt:lpstr>
      <vt:lpstr>ISHI 2014 workshop example  first look</vt:lpstr>
      <vt:lpstr>workshop example Mixture Solution results &amp; mystery</vt:lpstr>
      <vt:lpstr>workshop example why Suspect 1 maybe didn’t contribute</vt:lpstr>
      <vt:lpstr>workshop example  What if Suspect 1 didn’t contribute?  </vt:lpstr>
      <vt:lpstr>workshop example  Aha</vt:lpstr>
      <vt:lpstr>workshop example  Timing etc</vt:lpstr>
      <vt:lpstr>Validation &amp; Verification</vt:lpstr>
      <vt:lpstr>Support &amp; miscellaneous</vt:lpstr>
      <vt:lpstr>Model attributes</vt:lpstr>
      <vt:lpstr>Summary of features</vt:lpstr>
      <vt:lpstr>Where does it stand?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Mythical “Exclusion” Method for Analyzing DNA Mixtures</dc:title>
  <dc:creator>Charles</dc:creator>
  <cp:lastModifiedBy>Charles</cp:lastModifiedBy>
  <cp:revision>805</cp:revision>
  <dcterms:created xsi:type="dcterms:W3CDTF">2011-02-18T03:58:41Z</dcterms:created>
  <dcterms:modified xsi:type="dcterms:W3CDTF">2014-09-28T21:40:00Z</dcterms:modified>
</cp:coreProperties>
</file>